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oboto"/>
      <p:regular r:id="rId31"/>
      <p:bold r:id="rId32"/>
      <p:italic r:id="rId33"/>
      <p:boldItalic r:id="rId34"/>
    </p:embeddedFont>
    <p:embeddedFont>
      <p:font typeface="Lato"/>
      <p:regular r:id="rId35"/>
      <p:bold r:id="rId36"/>
      <p:italic r:id="rId37"/>
      <p:boldItalic r:id="rId38"/>
    </p:embeddedFont>
    <p:embeddedFont>
      <p:font typeface="Abel"/>
      <p:regular r:id="rId39"/>
    </p:embeddedFont>
    <p:embeddedFont>
      <p:font typeface="Averag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6AF335-BA01-440F-A223-F9BFF1DFF954}">
  <a:tblStyle styleId="{646AF335-BA01-440F-A223-F9BFF1DFF9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italic.fntdata"/><Relationship Id="rId10" Type="http://schemas.openxmlformats.org/officeDocument/2006/relationships/slide" Target="slides/slide3.xml"/><Relationship Id="rId32" Type="http://schemas.openxmlformats.org/officeDocument/2006/relationships/font" Target="fonts/Roboto-bold.fntdata"/><Relationship Id="rId13" Type="http://schemas.openxmlformats.org/officeDocument/2006/relationships/slide" Target="slides/slide6.xml"/><Relationship Id="rId35" Type="http://schemas.openxmlformats.org/officeDocument/2006/relationships/font" Target="fonts/Lato-regular.fntdata"/><Relationship Id="rId12" Type="http://schemas.openxmlformats.org/officeDocument/2006/relationships/slide" Target="slides/slide5.xml"/><Relationship Id="rId34" Type="http://schemas.openxmlformats.org/officeDocument/2006/relationships/font" Target="fonts/Roboto-boldItalic.fntdata"/><Relationship Id="rId15" Type="http://schemas.openxmlformats.org/officeDocument/2006/relationships/slide" Target="slides/slide8.xml"/><Relationship Id="rId37" Type="http://schemas.openxmlformats.org/officeDocument/2006/relationships/font" Target="fonts/Lato-italic.fntdata"/><Relationship Id="rId14" Type="http://schemas.openxmlformats.org/officeDocument/2006/relationships/slide" Target="slides/slide7.xml"/><Relationship Id="rId36" Type="http://schemas.openxmlformats.org/officeDocument/2006/relationships/font" Target="fonts/Lato-bold.fntdata"/><Relationship Id="rId17" Type="http://schemas.openxmlformats.org/officeDocument/2006/relationships/slide" Target="slides/slide10.xml"/><Relationship Id="rId39" Type="http://schemas.openxmlformats.org/officeDocument/2006/relationships/font" Target="fonts/Abel-regular.fntdata"/><Relationship Id="rId16" Type="http://schemas.openxmlformats.org/officeDocument/2006/relationships/slide" Target="slides/slide9.xml"/><Relationship Id="rId38" Type="http://schemas.openxmlformats.org/officeDocument/2006/relationships/font" Target="fonts/Lat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ns.usda.gov/snap/online-purchasing-pilot" TargetMode="External"/><Relationship Id="rId3" Type="http://schemas.openxmlformats.org/officeDocument/2006/relationships/hyperlink" Target="https://www.cbpp.org/research/food-assistance/a-quick-guide-to-snap-eligibility-and-benefits#:~:text=On%20average%2C%20SNAP%20households%20received,%241.40%20per%20person%20per%20meal" TargetMode="External"/><Relationship Id="rId4" Type="http://schemas.openxmlformats.org/officeDocument/2006/relationships/hyperlink" Target="https://fns-prod.azureedge.us/sites/default/files/resource-files/Accessory_Foods_List.pdf" TargetMode="External"/><Relationship Id="rId5" Type="http://schemas.openxmlformats.org/officeDocument/2006/relationships/hyperlink" Target="https://www.cbpp.org/research/food-assistance/a-quick-guide-to-snap-eligibility-and-benefits#_ftn11" TargetMode="External"/><Relationship Id="rId6" Type="http://schemas.openxmlformats.org/officeDocument/2006/relationships/hyperlink" Target="https://www.cbpp.org/research/food-assistance/a-quick-guide-to-snap-eligibility-and-benefits#:~:text=On%20average%2C%20SNAP%20households%20received,%241.40%20per%20person%20per%20meal" TargetMode="External"/><Relationship Id="rId7" Type="http://schemas.openxmlformats.org/officeDocument/2006/relationships/hyperlink" Target="https://www.fns.usda.gov/snap/retailer/restaurant-meals-program" TargetMode="External"/><Relationship Id="rId8" Type="http://schemas.openxmlformats.org/officeDocument/2006/relationships/hyperlink" Target="https://www.fns.usda.gov/snap/retailer/restaurant-meals-program#:~:text=Elderly%20(60%20years,for%20the%20RMP."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rs.usda.gov/data-products/food-access-research-atlas/go-to-the-atla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b37bf5f4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b37bf5f4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c78ecc2a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c78ecc2a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Mean values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c6ed326a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c6ed326a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Government </a:t>
            </a:r>
            <a:r>
              <a:rPr lang="en" sz="1150">
                <a:solidFill>
                  <a:srgbClr val="222529"/>
                </a:solidFill>
              </a:rPr>
              <a:t> efforts to improve the situation include the use of assistance programs like SNAP and WIC</a:t>
            </a:r>
            <a:endParaRPr sz="1150">
              <a:solidFill>
                <a:srgbClr val="222529"/>
              </a:solidFill>
            </a:endParaRPr>
          </a:p>
          <a:p>
            <a:pPr indent="-301625" lvl="0" marL="457200" rtl="0" algn="l">
              <a:spcBef>
                <a:spcPts val="0"/>
              </a:spcBef>
              <a:spcAft>
                <a:spcPts val="0"/>
              </a:spcAft>
              <a:buClr>
                <a:srgbClr val="222529"/>
              </a:buClr>
              <a:buSzPts val="1150"/>
              <a:buChar char="-"/>
            </a:pPr>
            <a:r>
              <a:rPr lang="en" sz="1150">
                <a:solidFill>
                  <a:srgbClr val="222529"/>
                </a:solidFill>
              </a:rPr>
              <a:t>SNAP and Wic are</a:t>
            </a:r>
            <a:endParaRPr sz="1150">
              <a:solidFill>
                <a:srgbClr val="222529"/>
              </a:solidFill>
            </a:endParaRPr>
          </a:p>
          <a:p>
            <a:pPr indent="-301625" lvl="0" marL="457200" rtl="0" algn="l">
              <a:lnSpc>
                <a:spcPct val="115000"/>
              </a:lnSpc>
              <a:spcBef>
                <a:spcPts val="0"/>
              </a:spcBef>
              <a:spcAft>
                <a:spcPts val="0"/>
              </a:spcAft>
              <a:buClr>
                <a:srgbClr val="222529"/>
              </a:buClr>
              <a:buSzPts val="1150"/>
              <a:buChar char="-"/>
            </a:pPr>
            <a:r>
              <a:rPr lang="en" sz="1150">
                <a:solidFill>
                  <a:srgbClr val="222529"/>
                </a:solidFill>
              </a:rPr>
              <a:t>A recent addition to the SNAP program in SNAP Online with allows for benefits to be used to purchasing groceries online</a:t>
            </a:r>
            <a:endParaRPr b="1" sz="1150">
              <a:solidFill>
                <a:srgbClr val="222529"/>
              </a:solidFill>
            </a:endParaRPr>
          </a:p>
          <a:p>
            <a:pPr indent="-301625" lvl="0" marL="457200" rtl="0" algn="l">
              <a:lnSpc>
                <a:spcPct val="115000"/>
              </a:lnSpc>
              <a:spcBef>
                <a:spcPts val="0"/>
              </a:spcBef>
              <a:spcAft>
                <a:spcPts val="0"/>
              </a:spcAft>
              <a:buClr>
                <a:srgbClr val="222529"/>
              </a:buClr>
              <a:buSzPts val="1150"/>
              <a:buChar char="-"/>
            </a:pPr>
            <a:r>
              <a:rPr lang="en" sz="1150">
                <a:solidFill>
                  <a:srgbClr val="222529"/>
                </a:solidFill>
              </a:rPr>
              <a:t>These programs aim is to help low income households and individuals to access and afford nutritional foods within these circumstances</a:t>
            </a:r>
            <a:endParaRPr sz="1150">
              <a:solidFill>
                <a:srgbClr val="222529"/>
              </a:solidFill>
            </a:endParaRPr>
          </a:p>
          <a:p>
            <a:pPr indent="0" lvl="0" marL="457200" rtl="0" algn="l">
              <a:lnSpc>
                <a:spcPct val="115000"/>
              </a:lnSpc>
              <a:spcBef>
                <a:spcPts val="0"/>
              </a:spcBef>
              <a:spcAft>
                <a:spcPts val="0"/>
              </a:spcAft>
              <a:buNone/>
            </a:pPr>
            <a:r>
              <a:t/>
            </a:r>
            <a:endParaRPr sz="1150">
              <a:solidFill>
                <a:srgbClr val="22252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c426069fb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c426069fb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 are </a:t>
            </a:r>
            <a:r>
              <a:rPr lang="en">
                <a:solidFill>
                  <a:schemeClr val="dk1"/>
                </a:solidFill>
              </a:rPr>
              <a:t>limitations or restrictions on what retailer is allowed to accept SNAP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Staple foods predefined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all needs covered</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500">
                <a:solidFill>
                  <a:srgbClr val="212121"/>
                </a:solidFill>
                <a:latin typeface="Abel"/>
                <a:ea typeface="Abel"/>
                <a:cs typeface="Abel"/>
                <a:sym typeface="Abel"/>
              </a:rPr>
              <a:t>“Benefits cannot be used to pay for fees of any type, such as delivery, service, or convenience fees.” (</a:t>
            </a:r>
            <a:r>
              <a:rPr b="1" lang="en" sz="1500" u="sng">
                <a:solidFill>
                  <a:srgbClr val="212121"/>
                </a:solidFill>
                <a:latin typeface="Abel"/>
                <a:ea typeface="Abel"/>
                <a:cs typeface="Abel"/>
                <a:sym typeface="Abel"/>
                <a:hlinkClick r:id="rId2">
                  <a:extLst>
                    <a:ext uri="{A12FA001-AC4F-418D-AE19-62706E023703}">
                      <ahyp:hlinkClr val="tx"/>
                    </a:ext>
                  </a:extLst>
                </a:hlinkClick>
              </a:rPr>
              <a:t>USDA</a:t>
            </a:r>
            <a:r>
              <a:rPr b="1" lang="en" sz="1500">
                <a:solidFill>
                  <a:srgbClr val="212121"/>
                </a:solidFill>
                <a:latin typeface="Abel"/>
                <a:ea typeface="Abel"/>
                <a:cs typeface="Abel"/>
                <a:sym typeface="Abe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500">
              <a:solidFill>
                <a:srgbClr val="212121"/>
              </a:solidFill>
              <a:latin typeface="Abel"/>
              <a:ea typeface="Abel"/>
              <a:cs typeface="Abel"/>
              <a:sym typeface="Abel"/>
            </a:endParaRPr>
          </a:p>
          <a:p>
            <a:pPr indent="0" lvl="0" marL="0" rtl="0" algn="l">
              <a:spcBef>
                <a:spcPts val="1200"/>
              </a:spcBef>
              <a:spcAft>
                <a:spcPts val="0"/>
              </a:spcAft>
              <a:buClr>
                <a:schemeClr val="dk1"/>
              </a:buClr>
              <a:buSzPts val="1100"/>
              <a:buFont typeface="Arial"/>
              <a:buNone/>
            </a:pPr>
            <a:r>
              <a:rPr b="1" lang="en" sz="1500">
                <a:solidFill>
                  <a:srgbClr val="303030"/>
                </a:solidFill>
                <a:latin typeface="Abel"/>
                <a:ea typeface="Abel"/>
                <a:cs typeface="Abel"/>
                <a:sym typeface="Abel"/>
              </a:rPr>
              <a:t>The average SNAP benefit per person in 2019 was about $121 per month, which worked out to less than $1.40 per person per meal.(</a:t>
            </a:r>
            <a:r>
              <a:rPr b="1" lang="en" sz="1500" u="sng">
                <a:solidFill>
                  <a:srgbClr val="212121"/>
                </a:solidFill>
                <a:latin typeface="Abel"/>
                <a:ea typeface="Abel"/>
                <a:cs typeface="Abel"/>
                <a:sym typeface="Abel"/>
                <a:hlinkClick r:id="rId3">
                  <a:extLst>
                    <a:ext uri="{A12FA001-AC4F-418D-AE19-62706E023703}">
                      <ahyp:hlinkClr val="tx"/>
                    </a:ext>
                  </a:extLst>
                </a:hlinkClick>
              </a:rPr>
              <a:t>cbpp.org</a:t>
            </a:r>
            <a:r>
              <a:rPr b="1" lang="en" sz="1500">
                <a:solidFill>
                  <a:srgbClr val="212121"/>
                </a:solidFill>
                <a:latin typeface="Abel"/>
                <a:ea typeface="Abel"/>
                <a:cs typeface="Abel"/>
                <a:sym typeface="Abel"/>
              </a:rPr>
              <a:t>)</a:t>
            </a:r>
            <a:endParaRPr b="1" sz="1500">
              <a:solidFill>
                <a:srgbClr val="212121"/>
              </a:solidFill>
              <a:latin typeface="Abel"/>
              <a:ea typeface="Abel"/>
              <a:cs typeface="Abel"/>
              <a:sym typeface="Abe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Individuals:</a:t>
            </a:r>
            <a:endParaRPr>
              <a:solidFill>
                <a:schemeClr val="dk1"/>
              </a:solidFill>
            </a:endParaRPr>
          </a:p>
          <a:p>
            <a:pPr indent="0" lvl="0" marL="0" rtl="0" algn="l">
              <a:spcBef>
                <a:spcPts val="0"/>
              </a:spcBef>
              <a:spcAft>
                <a:spcPts val="0"/>
              </a:spcAft>
              <a:buNone/>
            </a:pPr>
            <a:r>
              <a:rPr lang="en">
                <a:solidFill>
                  <a:schemeClr val="dk1"/>
                </a:solidFill>
              </a:rPr>
              <a:t>-Staple foods v restricted items</a:t>
            </a:r>
            <a:endParaRPr>
              <a:solidFill>
                <a:schemeClr val="dk1"/>
              </a:solidFill>
            </a:endParaRPr>
          </a:p>
          <a:p>
            <a:pPr indent="0" lvl="0" marL="0" rtl="0" algn="l">
              <a:spcBef>
                <a:spcPts val="0"/>
              </a:spcBef>
              <a:spcAft>
                <a:spcPts val="0"/>
              </a:spcAft>
              <a:buNone/>
            </a:pPr>
            <a:r>
              <a:rPr lang="en">
                <a:solidFill>
                  <a:schemeClr val="dk1"/>
                </a:solidFill>
              </a:rPr>
              <a:t>- Fees of any type</a:t>
            </a:r>
            <a:endParaRPr>
              <a:solidFill>
                <a:schemeClr val="dk1"/>
              </a:solidFill>
            </a:endParaRPr>
          </a:p>
          <a:p>
            <a:pPr indent="0" lvl="0" marL="0" rtl="0" algn="l">
              <a:spcBef>
                <a:spcPts val="0"/>
              </a:spcBef>
              <a:spcAft>
                <a:spcPts val="0"/>
              </a:spcAft>
              <a:buNone/>
            </a:pPr>
            <a:r>
              <a:rPr lang="en">
                <a:solidFill>
                  <a:schemeClr val="dk1"/>
                </a:solidFill>
              </a:rPr>
              <a:t>- Monthly benefits by ind / house</a:t>
            </a:r>
            <a:endParaRPr>
              <a:solidFill>
                <a:schemeClr val="dk1"/>
              </a:solidFill>
            </a:endParaRPr>
          </a:p>
          <a:p>
            <a:pPr indent="0" lvl="0" marL="0" rtl="0" algn="l">
              <a:spcBef>
                <a:spcPts val="0"/>
              </a:spcBef>
              <a:spcAft>
                <a:spcPts val="0"/>
              </a:spcAft>
              <a:buNone/>
            </a:pPr>
            <a:r>
              <a:rPr lang="en">
                <a:solidFill>
                  <a:schemeClr val="dk1"/>
                </a:solidFill>
              </a:rPr>
              <a:t>- approximatel $4.00 less than 2010 ($133.79) -$3.96</a:t>
            </a:r>
            <a:endParaRPr>
              <a:solidFill>
                <a:schemeClr val="dk1"/>
              </a:solidFill>
            </a:endParaRPr>
          </a:p>
          <a:p>
            <a:pPr indent="0" lvl="0" marL="0" rtl="0" algn="l">
              <a:spcBef>
                <a:spcPts val="0"/>
              </a:spcBef>
              <a:spcAft>
                <a:spcPts val="0"/>
              </a:spcAft>
              <a:buNone/>
            </a:pPr>
            <a:r>
              <a:rPr lang="en">
                <a:solidFill>
                  <a:schemeClr val="dk1"/>
                </a:solidFill>
              </a:rPr>
              <a:t>Criteria set with </a:t>
            </a:r>
            <a:endParaRPr>
              <a:solidFill>
                <a:schemeClr val="dk1"/>
              </a:solidFill>
            </a:endParaRPr>
          </a:p>
          <a:p>
            <a:pPr indent="0" lvl="0" marL="0" rtl="0" algn="l">
              <a:spcBef>
                <a:spcPts val="0"/>
              </a:spcBef>
              <a:spcAft>
                <a:spcPts val="0"/>
              </a:spcAft>
              <a:buNone/>
            </a:pPr>
            <a:r>
              <a:rPr lang="en">
                <a:solidFill>
                  <a:schemeClr val="dk1"/>
                </a:solidFill>
              </a:rPr>
              <a:t>A - 3 units of 3 stocks (2 perishable)</a:t>
            </a:r>
            <a:endParaRPr>
              <a:solidFill>
                <a:schemeClr val="dk1"/>
              </a:solidFill>
            </a:endParaRPr>
          </a:p>
          <a:p>
            <a:pPr indent="0" lvl="0" marL="0" rtl="0" algn="l">
              <a:spcBef>
                <a:spcPts val="0"/>
              </a:spcBef>
              <a:spcAft>
                <a:spcPts val="0"/>
              </a:spcAft>
              <a:buNone/>
            </a:pPr>
            <a:r>
              <a:rPr lang="en">
                <a:solidFill>
                  <a:schemeClr val="dk1"/>
                </a:solidFill>
              </a:rPr>
              <a:t>B - Over 50 % of total gross retail sales are from the sale of staple food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Question of limiting access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000">
                <a:solidFill>
                  <a:schemeClr val="dk1"/>
                </a:solidFill>
              </a:rPr>
              <a:t>Staple foods are explicitly defined as vegetables,fruits, dairy products, meat, poultry, fish, breads and cereals.  Prepared foods, heated foods, or </a:t>
            </a:r>
            <a:r>
              <a:rPr lang="en" sz="1000" u="sng">
                <a:solidFill>
                  <a:srgbClr val="1155CC"/>
                </a:solidFill>
                <a:hlinkClick r:id="rId4">
                  <a:extLst>
                    <a:ext uri="{A12FA001-AC4F-418D-AE19-62706E023703}">
                      <ahyp:hlinkClr val="tx"/>
                    </a:ext>
                  </a:extLst>
                </a:hlinkClick>
              </a:rPr>
              <a:t>accessory foods</a:t>
            </a:r>
            <a:r>
              <a:rPr lang="en" sz="1000">
                <a:solidFill>
                  <a:schemeClr val="dk1"/>
                </a:solidFill>
              </a:rPr>
              <a:t> are not considered to be staple foods.</a:t>
            </a:r>
            <a:endParaRPr sz="1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400">
                <a:solidFill>
                  <a:srgbClr val="575757"/>
                </a:solidFill>
                <a:highlight>
                  <a:srgbClr val="FFFFFF"/>
                </a:highlight>
                <a:latin typeface="Roboto"/>
                <a:ea typeface="Roboto"/>
                <a:cs typeface="Roboto"/>
                <a:sym typeface="Roboto"/>
              </a:rPr>
              <a:t>On average, SNAP households received about $240 a month in fiscal years 2019 and 2020, prior to the pandemic and the TFP increase. The average SNAP benefit per person was about $121 per month, which worked out to less than $1.40 per person per meal.</a:t>
            </a:r>
            <a:r>
              <a:rPr b="1" lang="en" sz="1050">
                <a:solidFill>
                  <a:srgbClr val="0076BF"/>
                </a:solidFill>
                <a:highlight>
                  <a:srgbClr val="FFFFFF"/>
                </a:highlight>
                <a:uFill>
                  <a:noFill/>
                </a:uFill>
                <a:latin typeface="Roboto"/>
                <a:ea typeface="Roboto"/>
                <a:cs typeface="Roboto"/>
                <a:sym typeface="Roboto"/>
                <a:hlinkClick r:id="rId5">
                  <a:extLst>
                    <a:ext uri="{A12FA001-AC4F-418D-AE19-62706E023703}">
                      <ahyp:hlinkClr val="tx"/>
                    </a:ext>
                  </a:extLst>
                </a:hlinkClick>
              </a:rPr>
              <a:t>[11]</a:t>
            </a:r>
            <a:r>
              <a:rPr lang="en">
                <a:solidFill>
                  <a:schemeClr val="dk1"/>
                </a:solidFill>
              </a:rPr>
              <a:t> (</a:t>
            </a:r>
            <a:r>
              <a:rPr lang="en" u="sng">
                <a:solidFill>
                  <a:schemeClr val="hlink"/>
                </a:solidFill>
                <a:hlinkClick r:id="rId6"/>
              </a:rPr>
              <a:t>https://www.cbpp.org/research/food-assistance/a-quick-guide-to-snap-eligibility-and-benefits#:~:text=On%20average%2C%20SNAP%20households%20received,%241.40%20per%20person%20per%20meal</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000">
                <a:solidFill>
                  <a:schemeClr val="dk1"/>
                </a:solidFill>
              </a:rPr>
              <a:t>Restaurants aren’t allowed to participate unless they’re operating under the </a:t>
            </a:r>
            <a:r>
              <a:rPr lang="en" sz="1000" u="sng">
                <a:solidFill>
                  <a:srgbClr val="1155CC"/>
                </a:solidFill>
                <a:hlinkClick r:id="rId7">
                  <a:extLst>
                    <a:ext uri="{A12FA001-AC4F-418D-AE19-62706E023703}">
                      <ahyp:hlinkClr val="tx"/>
                    </a:ext>
                  </a:extLst>
                </a:hlinkClick>
              </a:rPr>
              <a:t>Restaurant Meals Program (RMP)</a:t>
            </a:r>
            <a:r>
              <a:rPr lang="en" sz="1000">
                <a:solidFill>
                  <a:schemeClr val="dk1"/>
                </a:solidFill>
              </a:rPr>
              <a:t> : </a:t>
            </a:r>
            <a:endParaRPr sz="1000">
              <a:solidFill>
                <a:schemeClr val="dk1"/>
              </a:solidFill>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rPr>
              <a:t>Arizona, California, Illinois, Maryland, Michigan, Rhode Island, and Virginia participate</a:t>
            </a:r>
            <a:endParaRPr sz="1000">
              <a:solidFill>
                <a:schemeClr val="dk1"/>
              </a:solidFill>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rPr>
              <a:t>Allows </a:t>
            </a:r>
            <a:r>
              <a:rPr lang="en" sz="1000" u="sng">
                <a:solidFill>
                  <a:srgbClr val="1155CC"/>
                </a:solidFill>
                <a:hlinkClick r:id="rId8">
                  <a:extLst>
                    <a:ext uri="{A12FA001-AC4F-418D-AE19-62706E023703}">
                      <ahyp:hlinkClr val="tx"/>
                    </a:ext>
                  </a:extLst>
                </a:hlinkClick>
              </a:rPr>
              <a:t>elderly, disabled, and spouses of SNAP users</a:t>
            </a:r>
            <a:r>
              <a:rPr lang="en" sz="1000">
                <a:solidFill>
                  <a:schemeClr val="dk1"/>
                </a:solidFill>
              </a:rPr>
              <a:t> to use benefits at restaurants within a state that has a RMP.</a:t>
            </a:r>
            <a:endParaRPr sz="10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c6ed326a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c6ed326a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 in  DC: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K-ASK: start with list of snap online retailers that allow for snap benefits, and then talk about the reduction in </a:t>
            </a:r>
            <a:r>
              <a:rPr lang="en"/>
              <a:t>available</a:t>
            </a:r>
            <a:r>
              <a:rPr lang="en"/>
              <a:t> stores between 2010 and 2019, likely because of consolidation.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c6ed326a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c6ed326a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this: Along with attempts to improve nutrition, the government has also poured millions into the problem of food deserts. More than $220 million in public funds were put toward reducing food deserts, which also brought in more than $1 billion in private investment to fund nearly 1,000 retailers serving food deserts in 35 states. As with the SNAP program, this also ran into some limitations, which K will talk about now.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c16f8e3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c16f8e3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efforts, food deserts slightly increased in the US overall between 2010 and 2019. In DC’s case, the food deserts were shuffled around a bit, and a decrease was seen in half-mile access, but 1-mile access got worse. As a reminder, the criteria to become a food desert includes a change in poverty rate or a change in market access. From our analysis, we saw that the six tracts </a:t>
            </a:r>
            <a:r>
              <a:rPr lang="en">
                <a:solidFill>
                  <a:schemeClr val="dk1"/>
                </a:solidFill>
              </a:rPr>
              <a:t>of the twelve </a:t>
            </a:r>
            <a:r>
              <a:rPr lang="en"/>
              <a:t>that became 1-mile food deserts did not have a change in poverty between 2010 and 2019, which suggests that grocers actually moved away from those areas despite the heavy investment efforts. And in conclusion…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c16f8e30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c16f8e30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analysis suggests that despite over $1B put towards incentivizing businesses to come to these areas, food deserts are still prevalent. Large corporations have continued to consolidate resulting in fewer and fewer locations for people to access. And even if residents had increased access to supermarkets and grocery stores, they may not have the funds to purchase healthy foods, since SNAP benefits provide on average $1.40 per person per meal. </a:t>
            </a:r>
            <a:endParaRPr>
              <a:solidFill>
                <a:schemeClr val="dk1"/>
              </a:solidFill>
            </a:endParaRPr>
          </a:p>
          <a:p>
            <a:pPr indent="0" lvl="0" marL="0" rtl="0" algn="l">
              <a:spcBef>
                <a:spcPts val="0"/>
              </a:spcBef>
              <a:spcAft>
                <a:spcPts val="0"/>
              </a:spcAft>
              <a:buNone/>
            </a:pPr>
            <a:r>
              <a:rPr lang="en">
                <a:solidFill>
                  <a:schemeClr val="dk1"/>
                </a:solidFill>
              </a:rPr>
              <a:t>Additionally, the way food deserts are defined may soon make the measure obsolete due to the prevalence of delivery options, but due to the cost constraints and that SNAP cannot pay for delivery fees, that increased access may still not change nutrition outcomes or food insecurity </a:t>
            </a:r>
            <a:r>
              <a:rPr lang="en">
                <a:solidFill>
                  <a:schemeClr val="dk1"/>
                </a:solidFill>
              </a:rPr>
              <a:t>overall</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c16f8e303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c16f8e303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future efforts and policy improvements, we recommend [read]. For further research, we recommend shifting the focus away from food access and more toward food affordability. As this quote says, [read]</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c6ed326a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c6ed326a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c6ed326a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c6ed326a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8b5390f5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8b5390f5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 and Overview:</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Defining the issue</a:t>
            </a:r>
            <a:endParaRPr/>
          </a:p>
          <a:p>
            <a:pPr indent="-298450" lvl="0" marL="457200" rtl="0" algn="l">
              <a:spcBef>
                <a:spcPts val="0"/>
              </a:spcBef>
              <a:spcAft>
                <a:spcPts val="0"/>
              </a:spcAft>
              <a:buSzPts val="1100"/>
              <a:buAutoNum type="arabicPeriod"/>
            </a:pPr>
            <a:r>
              <a:rPr lang="en"/>
              <a:t>Zooming in on DC</a:t>
            </a:r>
            <a:endParaRPr/>
          </a:p>
          <a:p>
            <a:pPr indent="-298450" lvl="0" marL="457200" rtl="0" algn="l">
              <a:spcBef>
                <a:spcPts val="0"/>
              </a:spcBef>
              <a:spcAft>
                <a:spcPts val="0"/>
              </a:spcAft>
              <a:buSzPts val="1100"/>
              <a:buAutoNum type="arabicPeriod"/>
            </a:pPr>
            <a:r>
              <a:rPr lang="en"/>
              <a:t>Assistance Programs</a:t>
            </a:r>
            <a:endParaRPr/>
          </a:p>
          <a:p>
            <a:pPr indent="-298450" lvl="0" marL="457200" rtl="0" algn="l">
              <a:spcBef>
                <a:spcPts val="0"/>
              </a:spcBef>
              <a:spcAft>
                <a:spcPts val="0"/>
              </a:spcAft>
              <a:buSzPts val="1100"/>
              <a:buAutoNum type="arabicPeriod"/>
            </a:pPr>
            <a:r>
              <a:rPr lang="en"/>
              <a:t>Findings and Conclusion</a:t>
            </a:r>
            <a:endParaRPr/>
          </a:p>
          <a:p>
            <a:pPr indent="0" lvl="0" marL="0" rtl="0" algn="l">
              <a:spcBef>
                <a:spcPts val="0"/>
              </a:spcBef>
              <a:spcAft>
                <a:spcPts val="0"/>
              </a:spcAft>
              <a:buNone/>
            </a:pPr>
            <a:r>
              <a:rPr lang="en"/>
              <a:t>Contents</a:t>
            </a:r>
            <a:endParaRPr/>
          </a:p>
          <a:p>
            <a:pPr indent="0" lvl="0" marL="0" rtl="0" algn="l">
              <a:spcBef>
                <a:spcPts val="0"/>
              </a:spcBef>
              <a:spcAft>
                <a:spcPts val="0"/>
              </a:spcAft>
              <a:buNone/>
            </a:pPr>
            <a:r>
              <a:rPr lang="en"/>
              <a:t>Overview &amp; Problem</a:t>
            </a:r>
            <a:endParaRPr/>
          </a:p>
          <a:p>
            <a:pPr indent="0" lvl="0" marL="0" rtl="0" algn="l">
              <a:spcBef>
                <a:spcPts val="0"/>
              </a:spcBef>
              <a:spcAft>
                <a:spcPts val="0"/>
              </a:spcAft>
              <a:buNone/>
            </a:pPr>
            <a:r>
              <a:rPr lang="en"/>
              <a:t>Scope &amp; Process of Scoping Down</a:t>
            </a:r>
            <a:endParaRPr/>
          </a:p>
          <a:p>
            <a:pPr indent="0" lvl="0" marL="0" rtl="0" algn="l">
              <a:spcBef>
                <a:spcPts val="0"/>
              </a:spcBef>
              <a:spcAft>
                <a:spcPts val="0"/>
              </a:spcAft>
              <a:buNone/>
            </a:pPr>
            <a:r>
              <a:rPr lang="en"/>
              <a:t>Methods</a:t>
            </a:r>
            <a:endParaRPr/>
          </a:p>
          <a:p>
            <a:pPr indent="0" lvl="0" marL="0" rtl="0" algn="l">
              <a:spcBef>
                <a:spcPts val="0"/>
              </a:spcBef>
              <a:spcAft>
                <a:spcPts val="0"/>
              </a:spcAft>
              <a:buNone/>
            </a:pPr>
            <a:r>
              <a:rPr lang="en"/>
              <a:t>Results</a:t>
            </a:r>
            <a:endParaRPr/>
          </a:p>
          <a:p>
            <a:pPr indent="0" lvl="0" marL="0" rtl="0" algn="l">
              <a:spcBef>
                <a:spcPts val="0"/>
              </a:spcBef>
              <a:spcAft>
                <a:spcPts val="0"/>
              </a:spcAft>
              <a:buNone/>
            </a:pPr>
            <a:r>
              <a:rPr lang="en"/>
              <a:t>Conclusions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c78ecc2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c78ecc2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c6ed326a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c6ed326a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c78ecc2a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c78ecc2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c9ca809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c9ca809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beea9281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beea9281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c16f8e3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c16f8e3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 and Overview:</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Defining the issue</a:t>
            </a:r>
            <a:endParaRPr/>
          </a:p>
          <a:p>
            <a:pPr indent="-298450" lvl="0" marL="457200" rtl="0" algn="l">
              <a:spcBef>
                <a:spcPts val="0"/>
              </a:spcBef>
              <a:spcAft>
                <a:spcPts val="0"/>
              </a:spcAft>
              <a:buSzPts val="1100"/>
              <a:buAutoNum type="arabicPeriod"/>
            </a:pPr>
            <a:r>
              <a:rPr lang="en"/>
              <a:t>Zooming in on DC</a:t>
            </a:r>
            <a:endParaRPr/>
          </a:p>
          <a:p>
            <a:pPr indent="-298450" lvl="0" marL="457200" rtl="0" algn="l">
              <a:spcBef>
                <a:spcPts val="0"/>
              </a:spcBef>
              <a:spcAft>
                <a:spcPts val="0"/>
              </a:spcAft>
              <a:buSzPts val="1100"/>
              <a:buAutoNum type="arabicPeriod"/>
            </a:pPr>
            <a:r>
              <a:rPr lang="en"/>
              <a:t>Assistance Programs</a:t>
            </a:r>
            <a:endParaRPr/>
          </a:p>
          <a:p>
            <a:pPr indent="-298450" lvl="0" marL="457200" rtl="0" algn="l">
              <a:spcBef>
                <a:spcPts val="0"/>
              </a:spcBef>
              <a:spcAft>
                <a:spcPts val="0"/>
              </a:spcAft>
              <a:buSzPts val="1100"/>
              <a:buAutoNum type="arabicPeriod"/>
            </a:pPr>
            <a:r>
              <a:rPr lang="en"/>
              <a:t>Findings and Conclusion</a:t>
            </a:r>
            <a:endParaRPr/>
          </a:p>
          <a:p>
            <a:pPr indent="0" lvl="0" marL="0" rtl="0" algn="l">
              <a:spcBef>
                <a:spcPts val="0"/>
              </a:spcBef>
              <a:spcAft>
                <a:spcPts val="0"/>
              </a:spcAft>
              <a:buNone/>
            </a:pPr>
            <a:r>
              <a:rPr lang="en"/>
              <a:t>Contents</a:t>
            </a:r>
            <a:endParaRPr/>
          </a:p>
          <a:p>
            <a:pPr indent="0" lvl="0" marL="0" rtl="0" algn="l">
              <a:spcBef>
                <a:spcPts val="0"/>
              </a:spcBef>
              <a:spcAft>
                <a:spcPts val="0"/>
              </a:spcAft>
              <a:buNone/>
            </a:pPr>
            <a:r>
              <a:rPr lang="en"/>
              <a:t>Overview &amp; Problem</a:t>
            </a:r>
            <a:endParaRPr/>
          </a:p>
          <a:p>
            <a:pPr indent="0" lvl="0" marL="0" rtl="0" algn="l">
              <a:spcBef>
                <a:spcPts val="0"/>
              </a:spcBef>
              <a:spcAft>
                <a:spcPts val="0"/>
              </a:spcAft>
              <a:buNone/>
            </a:pPr>
            <a:r>
              <a:rPr lang="en"/>
              <a:t>Scope &amp; Process of Scoping Down</a:t>
            </a:r>
            <a:endParaRPr/>
          </a:p>
          <a:p>
            <a:pPr indent="0" lvl="0" marL="0" rtl="0" algn="l">
              <a:spcBef>
                <a:spcPts val="0"/>
              </a:spcBef>
              <a:spcAft>
                <a:spcPts val="0"/>
              </a:spcAft>
              <a:buNone/>
            </a:pPr>
            <a:r>
              <a:rPr lang="en"/>
              <a:t>Methods</a:t>
            </a:r>
            <a:endParaRPr/>
          </a:p>
          <a:p>
            <a:pPr indent="0" lvl="0" marL="0" rtl="0" algn="l">
              <a:spcBef>
                <a:spcPts val="0"/>
              </a:spcBef>
              <a:spcAft>
                <a:spcPts val="0"/>
              </a:spcAft>
              <a:buNone/>
            </a:pPr>
            <a:r>
              <a:rPr lang="en"/>
              <a:t>Results</a:t>
            </a:r>
            <a:endParaRPr/>
          </a:p>
          <a:p>
            <a:pPr indent="0" lvl="0" marL="0" rtl="0" algn="l">
              <a:spcBef>
                <a:spcPts val="0"/>
              </a:spcBef>
              <a:spcAft>
                <a:spcPts val="0"/>
              </a:spcAft>
              <a:buNone/>
            </a:pPr>
            <a:r>
              <a:rPr lang="en"/>
              <a:t>Conclusions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b37bf5f43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b37bf5f43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 from </a:t>
            </a:r>
            <a:r>
              <a:rPr lang="en" u="sng">
                <a:solidFill>
                  <a:schemeClr val="hlink"/>
                </a:solidFill>
                <a:hlinkClick r:id="rId2"/>
              </a:rPr>
              <a:t>USDA ERS - Go to the Atlas</a:t>
            </a:r>
            <a:endParaRPr/>
          </a:p>
          <a:p>
            <a:pPr indent="0" lvl="0" marL="0" rtl="0" algn="l">
              <a:spcBef>
                <a:spcPts val="0"/>
              </a:spcBef>
              <a:spcAft>
                <a:spcPts val="0"/>
              </a:spcAft>
              <a:buNone/>
            </a:pPr>
            <a:r>
              <a:rPr lang="en"/>
              <a:t>We say “at least” because it is unclear how well these definitions capture the reality of Americans’ access to food.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c16f8e30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c16f8e30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 and Overview:</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Defining the issue</a:t>
            </a:r>
            <a:endParaRPr/>
          </a:p>
          <a:p>
            <a:pPr indent="-298450" lvl="0" marL="457200" rtl="0" algn="l">
              <a:spcBef>
                <a:spcPts val="0"/>
              </a:spcBef>
              <a:spcAft>
                <a:spcPts val="0"/>
              </a:spcAft>
              <a:buSzPts val="1100"/>
              <a:buAutoNum type="arabicPeriod"/>
            </a:pPr>
            <a:r>
              <a:rPr lang="en"/>
              <a:t>Zooming in on DC</a:t>
            </a:r>
            <a:endParaRPr/>
          </a:p>
          <a:p>
            <a:pPr indent="-298450" lvl="0" marL="457200" rtl="0" algn="l">
              <a:spcBef>
                <a:spcPts val="0"/>
              </a:spcBef>
              <a:spcAft>
                <a:spcPts val="0"/>
              </a:spcAft>
              <a:buSzPts val="1100"/>
              <a:buAutoNum type="arabicPeriod"/>
            </a:pPr>
            <a:r>
              <a:rPr lang="en"/>
              <a:t>Assistance Programs</a:t>
            </a:r>
            <a:endParaRPr/>
          </a:p>
          <a:p>
            <a:pPr indent="-298450" lvl="0" marL="457200" rtl="0" algn="l">
              <a:spcBef>
                <a:spcPts val="0"/>
              </a:spcBef>
              <a:spcAft>
                <a:spcPts val="0"/>
              </a:spcAft>
              <a:buSzPts val="1100"/>
              <a:buAutoNum type="arabicPeriod"/>
            </a:pPr>
            <a:r>
              <a:rPr lang="en"/>
              <a:t>Findings and Conclusion</a:t>
            </a:r>
            <a:endParaRPr/>
          </a:p>
          <a:p>
            <a:pPr indent="0" lvl="0" marL="0" rtl="0" algn="l">
              <a:spcBef>
                <a:spcPts val="0"/>
              </a:spcBef>
              <a:spcAft>
                <a:spcPts val="0"/>
              </a:spcAft>
              <a:buNone/>
            </a:pPr>
            <a:r>
              <a:rPr lang="en"/>
              <a:t>Contents</a:t>
            </a:r>
            <a:endParaRPr/>
          </a:p>
          <a:p>
            <a:pPr indent="0" lvl="0" marL="0" rtl="0" algn="l">
              <a:spcBef>
                <a:spcPts val="0"/>
              </a:spcBef>
              <a:spcAft>
                <a:spcPts val="0"/>
              </a:spcAft>
              <a:buNone/>
            </a:pPr>
            <a:r>
              <a:rPr lang="en"/>
              <a:t>Overview &amp; Problem</a:t>
            </a:r>
            <a:endParaRPr/>
          </a:p>
          <a:p>
            <a:pPr indent="0" lvl="0" marL="0" rtl="0" algn="l">
              <a:spcBef>
                <a:spcPts val="0"/>
              </a:spcBef>
              <a:spcAft>
                <a:spcPts val="0"/>
              </a:spcAft>
              <a:buNone/>
            </a:pPr>
            <a:r>
              <a:rPr lang="en"/>
              <a:t>Scope &amp; Process of Scoping Down</a:t>
            </a:r>
            <a:endParaRPr/>
          </a:p>
          <a:p>
            <a:pPr indent="0" lvl="0" marL="0" rtl="0" algn="l">
              <a:spcBef>
                <a:spcPts val="0"/>
              </a:spcBef>
              <a:spcAft>
                <a:spcPts val="0"/>
              </a:spcAft>
              <a:buNone/>
            </a:pPr>
            <a:r>
              <a:rPr lang="en"/>
              <a:t>Methods</a:t>
            </a:r>
            <a:endParaRPr/>
          </a:p>
          <a:p>
            <a:pPr indent="0" lvl="0" marL="0" rtl="0" algn="l">
              <a:spcBef>
                <a:spcPts val="0"/>
              </a:spcBef>
              <a:spcAft>
                <a:spcPts val="0"/>
              </a:spcAft>
              <a:buNone/>
            </a:pPr>
            <a:r>
              <a:rPr lang="en"/>
              <a:t>Results</a:t>
            </a:r>
            <a:endParaRPr/>
          </a:p>
          <a:p>
            <a:pPr indent="0" lvl="0" marL="0" rtl="0" algn="l">
              <a:spcBef>
                <a:spcPts val="0"/>
              </a:spcBef>
              <a:spcAft>
                <a:spcPts val="0"/>
              </a:spcAft>
              <a:buNone/>
            </a:pPr>
            <a:r>
              <a:rPr lang="en"/>
              <a:t>Conclusions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b37bf5f43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b37bf5f43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6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b37bf5f4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b37bf5f4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Focus Explained:</a:t>
            </a:r>
            <a:endParaRPr/>
          </a:p>
          <a:p>
            <a:pPr indent="-298450" lvl="0" marL="457200" rtl="0" algn="l">
              <a:spcBef>
                <a:spcPts val="0"/>
              </a:spcBef>
              <a:spcAft>
                <a:spcPts val="0"/>
              </a:spcAft>
              <a:buSzPts val="1100"/>
              <a:buChar char="-"/>
            </a:pPr>
            <a:r>
              <a:rPr lang="en"/>
              <a:t>Ex.</a:t>
            </a:r>
            <a:endParaRPr/>
          </a:p>
          <a:p>
            <a:pPr indent="-298450" lvl="1" marL="914400" rtl="0" algn="l">
              <a:spcBef>
                <a:spcPts val="0"/>
              </a:spcBef>
              <a:spcAft>
                <a:spcPts val="0"/>
              </a:spcAft>
              <a:buSzPts val="1100"/>
              <a:buChar char="-"/>
            </a:pPr>
            <a:r>
              <a:rPr lang="en"/>
              <a:t>DC</a:t>
            </a:r>
            <a:endParaRPr/>
          </a:p>
          <a:p>
            <a:pPr indent="-298450" lvl="1" marL="914400" rtl="0" algn="l">
              <a:spcBef>
                <a:spcPts val="0"/>
              </a:spcBef>
              <a:spcAft>
                <a:spcPts val="0"/>
              </a:spcAft>
              <a:buSzPts val="1100"/>
              <a:buChar char="-"/>
            </a:pPr>
            <a:r>
              <a:rPr lang="en"/>
              <a:t>1 mile urban, 10 miles rural</a:t>
            </a:r>
            <a:endParaRPr/>
          </a:p>
          <a:p>
            <a:pPr indent="-298450" lvl="1" marL="914400" rtl="0" algn="l">
              <a:spcBef>
                <a:spcPts val="0"/>
              </a:spcBef>
              <a:spcAft>
                <a:spcPts val="0"/>
              </a:spcAft>
              <a:buSzPts val="1100"/>
              <a:buChar char="-"/>
            </a:pPr>
            <a:r>
              <a:rPr lang="en"/>
              <a:t>Food desert status 2010 and 2019 comparison</a:t>
            </a:r>
            <a:endParaRPr/>
          </a:p>
          <a:p>
            <a:pPr indent="-298450" lvl="1" marL="914400" rtl="0" algn="l">
              <a:spcBef>
                <a:spcPts val="0"/>
              </a:spcBef>
              <a:spcAft>
                <a:spcPts val="0"/>
              </a:spcAft>
              <a:buSzPts val="1100"/>
              <a:buChar char="-"/>
            </a:pPr>
            <a:r>
              <a:rPr lang="en"/>
              <a:t>Explain status : remained or became..</a:t>
            </a:r>
            <a:endParaRPr/>
          </a:p>
          <a:p>
            <a:pPr indent="0" lvl="0" marL="0" rtl="0" algn="l">
              <a:spcBef>
                <a:spcPts val="0"/>
              </a:spcBef>
              <a:spcAft>
                <a:spcPts val="0"/>
              </a:spcAft>
              <a:buNone/>
            </a:pPr>
            <a:r>
              <a:rPr lang="en"/>
              <a:t>Method Explained:</a:t>
            </a:r>
            <a:endParaRPr/>
          </a:p>
          <a:p>
            <a:pPr indent="0" lvl="0" marL="0" rtl="0" algn="l">
              <a:spcBef>
                <a:spcPts val="0"/>
              </a:spcBef>
              <a:spcAft>
                <a:spcPts val="0"/>
              </a:spcAft>
              <a:buNone/>
            </a:pPr>
            <a:r>
              <a:rPr lang="en"/>
              <a:t>	-	including feature engineering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beea928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beea928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Mean values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jpg"/><Relationship Id="rId4" Type="http://schemas.openxmlformats.org/officeDocument/2006/relationships/hyperlink" Target="https://www.congress.gov/bill/113th-congress/house-bill/264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hyperlink" Target="https://www.fns.usda.gov/snap/fna-2008-amended-through-pl-116-9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5.jpg"/><Relationship Id="rId4" Type="http://schemas.openxmlformats.org/officeDocument/2006/relationships/hyperlink" Target="https://www.fns.usda.gov/snap/online-purchasing-pilo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hyperlink" Target="https://www.ncbi.nlm.nih.gov/pmc/articles/PMC7299236/" TargetMode="External"/><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jpg"/><Relationship Id="rId4" Type="http://schemas.openxmlformats.org/officeDocument/2006/relationships/hyperlink" Target="https://slate.com/technology/2022/04/food-deserts-online-snap-benefits.html" TargetMode="External"/><Relationship Id="rId5"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0" Type="http://schemas.openxmlformats.org/officeDocument/2006/relationships/hyperlink" Target="https://fns-prod.azureedge.us/sites/default/files/resource-files/SNAPsummary-5.pdf" TargetMode="External"/><Relationship Id="rId11" Type="http://schemas.openxmlformats.org/officeDocument/2006/relationships/hyperlink" Target="https://www.fns.usda.gov/snap/eligible-food-items#:~:text=Any%20food%20for,Hygiene%20items%2C%20cosmetics" TargetMode="External"/><Relationship Id="rId10" Type="http://schemas.openxmlformats.org/officeDocument/2006/relationships/hyperlink" Target="https://www.fns.usda.gov/snap/online-purchasing-pilot" TargetMode="External"/><Relationship Id="rId21" Type="http://schemas.openxmlformats.org/officeDocument/2006/relationships/hyperlink" Target="https://www.census.gov/data-tools/demo/saipe/#/?map_geoSelector=aa_s&amp;s_state=11&amp;s_year=2020,2019&amp;map_yearSelector=2019" TargetMode="External"/><Relationship Id="rId13" Type="http://schemas.openxmlformats.org/officeDocument/2006/relationships/hyperlink" Target="https://www.fns.usda.gov/snap/online-purchasing-pilot" TargetMode="External"/><Relationship Id="rId12" Type="http://schemas.openxmlformats.org/officeDocument/2006/relationships/hyperlink" Target="https://slate.com/technology/2022/04/food-deserts-online-snap-benefits.html" TargetMode="Externa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jpg"/><Relationship Id="rId4" Type="http://schemas.openxmlformats.org/officeDocument/2006/relationships/hyperlink" Target="https://www.ers.usda.gov/topics/food-nutrition-assistance/food-security-in-the-u-s/definitions-of-food-security/#:~:text=Food%20insecurity%E2%80%94the%20condition%20assessed,may%20result%20from%20food%20insecurity" TargetMode="External"/><Relationship Id="rId9" Type="http://schemas.openxmlformats.org/officeDocument/2006/relationships/hyperlink" Target="https://www.congress.gov/bill/113th-congress/house-bill/2642" TargetMode="External"/><Relationship Id="rId15" Type="http://schemas.openxmlformats.org/officeDocument/2006/relationships/hyperlink" Target="https://www.fns.usda.gov/snap/retailer/restaurant-meals-program" TargetMode="External"/><Relationship Id="rId14" Type="http://schemas.openxmlformats.org/officeDocument/2006/relationships/hyperlink" Target="https://www.fns.usda.gov/snap/fna-2008-amended-through-pl-116-94" TargetMode="External"/><Relationship Id="rId17" Type="http://schemas.openxmlformats.org/officeDocument/2006/relationships/hyperlink" Target="https://www.ncbi.nlm.nih.gov/pmc/articles/PMC7299236/" TargetMode="External"/><Relationship Id="rId16" Type="http://schemas.openxmlformats.org/officeDocument/2006/relationships/hyperlink" Target="https://stateofchildhoodobesity.org/policy/healthy-food-financing/" TargetMode="External"/><Relationship Id="rId5" Type="http://schemas.openxmlformats.org/officeDocument/2006/relationships/hyperlink" Target="https://www.cnn.com/2022/05/16/us/buffalo-tops-supermarket-community-stories/index.html" TargetMode="External"/><Relationship Id="rId19" Type="http://schemas.openxmlformats.org/officeDocument/2006/relationships/hyperlink" Target="https://www.ewg.org/news-insights/news/real-farm-subsidy-scandal-usdas-legacy-racial-discrimination#.Wt-MZ9PwbUI" TargetMode="External"/><Relationship Id="rId6" Type="http://schemas.openxmlformats.org/officeDocument/2006/relationships/hyperlink" Target="https://www.ers.usda.gov/data-products/food-access-research-atlas/go-to-the-atlas/" TargetMode="External"/><Relationship Id="rId18" Type="http://schemas.openxmlformats.org/officeDocument/2006/relationships/hyperlink" Target="https://www.ers.usda.gov/data-products/chart-gallery/gallery/chart-detail/?chartId=58378" TargetMode="External"/><Relationship Id="rId7" Type="http://schemas.openxmlformats.org/officeDocument/2006/relationships/hyperlink" Target="https://www.ncbi.nlm.nih.gov/books/NBK206907/#:~:text=A%20central%20goal%20of%20SNAP,food%20for%20a%20nutritious%20diet" TargetMode="External"/><Relationship Id="rId8" Type="http://schemas.openxmlformats.org/officeDocument/2006/relationships/hyperlink" Target="https://www.fns.usda.gov/wic"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hyperlink" Target="https://www.ers.usda.gov/data-products/food-access-research-atlas/download-the-data/" TargetMode="External"/><Relationship Id="rId5" Type="http://schemas.openxmlformats.org/officeDocument/2006/relationships/hyperlink" Target="https://www.atsdr.cdc.gov/placeandhealth/svi/at-a-glance_svi.html" TargetMode="External"/><Relationship Id="rId6" Type="http://schemas.openxmlformats.org/officeDocument/2006/relationships/hyperlink" Target="https://chronicdata.cdc.gov/500-Cities-Places/500-Cities-Census-Tract-level-Data-GIS-Friendly-Fo/k86t-wghb" TargetMode="External"/><Relationship Id="rId7" Type="http://schemas.openxmlformats.org/officeDocument/2006/relationships/hyperlink" Target="https://www.ers.usda.gov/amber-waves/2021/july/online-supplemental-nutrition-assistance-program-snap-purchasing-grew-substantially-in-202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hyperlink" Target="https://www.ers.usda.gov/data-products/food-access-research-atlas/document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hyperlink" Target="https://www.cnn.com/2022/05/16/us/buffalo-tops-supermarket-community-stories/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23.png"/><Relationship Id="rId5" Type="http://schemas.openxmlformats.org/officeDocument/2006/relationships/hyperlink" Target="https://www.ers.usda.gov/data-products/food-access-research-atlas/go-to-the-atla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9.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nvSpPr>
        <p:spPr>
          <a:xfrm>
            <a:off x="-116600" y="723900"/>
            <a:ext cx="9367200" cy="2967600"/>
          </a:xfrm>
          <a:prstGeom prst="rect">
            <a:avLst/>
          </a:prstGeom>
          <a:solidFill>
            <a:srgbClr val="272727">
              <a:alpha val="70390"/>
            </a:srgbClr>
          </a:solid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990"/>
              <a:buFont typeface="Arial"/>
              <a:buNone/>
            </a:pPr>
            <a:r>
              <a:rPr lang="en" sz="4280">
                <a:solidFill>
                  <a:srgbClr val="F3F3F3"/>
                </a:solidFill>
                <a:latin typeface="Abel"/>
                <a:ea typeface="Abel"/>
                <a:cs typeface="Abel"/>
                <a:sym typeface="Abel"/>
              </a:rPr>
              <a:t>Comparing Food Deserts:</a:t>
            </a:r>
            <a:br>
              <a:rPr lang="en" sz="4280">
                <a:solidFill>
                  <a:srgbClr val="F3F3F3"/>
                </a:solidFill>
                <a:latin typeface="Abel"/>
                <a:ea typeface="Abel"/>
                <a:cs typeface="Abel"/>
                <a:sym typeface="Abel"/>
              </a:rPr>
            </a:br>
            <a:r>
              <a:rPr lang="en" sz="4280">
                <a:solidFill>
                  <a:srgbClr val="F3F3F3"/>
                </a:solidFill>
                <a:latin typeface="Abel"/>
                <a:ea typeface="Abel"/>
                <a:cs typeface="Abel"/>
                <a:sym typeface="Abel"/>
              </a:rPr>
              <a:t>2010 &amp; 2019</a:t>
            </a:r>
            <a:endParaRPr sz="2380">
              <a:solidFill>
                <a:srgbClr val="F3F3F3"/>
              </a:solidFill>
              <a:latin typeface="Abel"/>
              <a:ea typeface="Abel"/>
              <a:cs typeface="Abel"/>
              <a:sym typeface="Abel"/>
            </a:endParaRPr>
          </a:p>
          <a:p>
            <a:pPr indent="0" lvl="0" marL="0" rtl="0" algn="ctr">
              <a:spcBef>
                <a:spcPts val="0"/>
              </a:spcBef>
              <a:spcAft>
                <a:spcPts val="0"/>
              </a:spcAft>
              <a:buClr>
                <a:srgbClr val="000000"/>
              </a:buClr>
              <a:buSzPts val="990"/>
              <a:buFont typeface="Arial"/>
              <a:buNone/>
            </a:pPr>
            <a:r>
              <a:rPr lang="en" sz="2380">
                <a:solidFill>
                  <a:srgbClr val="F3F3F3"/>
                </a:solidFill>
                <a:latin typeface="Abel"/>
                <a:ea typeface="Abel"/>
                <a:cs typeface="Abel"/>
                <a:sym typeface="Abel"/>
              </a:rPr>
              <a:t>Joe Wawrzaszek </a:t>
            </a:r>
            <a:endParaRPr sz="2380">
              <a:solidFill>
                <a:srgbClr val="F3F3F3"/>
              </a:solidFill>
              <a:latin typeface="Abel"/>
              <a:ea typeface="Abel"/>
              <a:cs typeface="Abel"/>
              <a:sym typeface="Abel"/>
            </a:endParaRPr>
          </a:p>
          <a:p>
            <a:pPr indent="0" lvl="0" marL="0" rtl="0" algn="ctr">
              <a:spcBef>
                <a:spcPts val="0"/>
              </a:spcBef>
              <a:spcAft>
                <a:spcPts val="0"/>
              </a:spcAft>
              <a:buClr>
                <a:srgbClr val="000000"/>
              </a:buClr>
              <a:buSzPts val="990"/>
              <a:buFont typeface="Arial"/>
              <a:buNone/>
            </a:pPr>
            <a:r>
              <a:rPr lang="en" sz="2380">
                <a:solidFill>
                  <a:srgbClr val="F3F3F3"/>
                </a:solidFill>
                <a:latin typeface="Abel"/>
                <a:ea typeface="Abel"/>
                <a:cs typeface="Abel"/>
                <a:sym typeface="Abel"/>
              </a:rPr>
              <a:t>Derry Li</a:t>
            </a:r>
            <a:endParaRPr sz="2380">
              <a:solidFill>
                <a:srgbClr val="F3F3F3"/>
              </a:solidFill>
              <a:latin typeface="Abel"/>
              <a:ea typeface="Abel"/>
              <a:cs typeface="Abel"/>
              <a:sym typeface="Abel"/>
            </a:endParaRPr>
          </a:p>
          <a:p>
            <a:pPr indent="0" lvl="0" marL="0" rtl="0" algn="ctr">
              <a:spcBef>
                <a:spcPts val="0"/>
              </a:spcBef>
              <a:spcAft>
                <a:spcPts val="0"/>
              </a:spcAft>
              <a:buClr>
                <a:srgbClr val="000000"/>
              </a:buClr>
              <a:buSzPts val="990"/>
              <a:buFont typeface="Arial"/>
              <a:buNone/>
            </a:pPr>
            <a:r>
              <a:rPr lang="en" sz="2380">
                <a:solidFill>
                  <a:srgbClr val="F3F3F3"/>
                </a:solidFill>
                <a:latin typeface="Abel"/>
                <a:ea typeface="Abel"/>
                <a:cs typeface="Abel"/>
                <a:sym typeface="Abel"/>
              </a:rPr>
              <a:t>Stephanie Coleman</a:t>
            </a:r>
            <a:endParaRPr sz="2380">
              <a:solidFill>
                <a:srgbClr val="F3F3F3"/>
              </a:solidFill>
              <a:latin typeface="Abel"/>
              <a:ea typeface="Abel"/>
              <a:cs typeface="Abel"/>
              <a:sym typeface="Abel"/>
            </a:endParaRPr>
          </a:p>
          <a:p>
            <a:pPr indent="0" lvl="0" marL="0" rtl="0" algn="ctr">
              <a:spcBef>
                <a:spcPts val="0"/>
              </a:spcBef>
              <a:spcAft>
                <a:spcPts val="0"/>
              </a:spcAft>
              <a:buClr>
                <a:srgbClr val="000000"/>
              </a:buClr>
              <a:buSzPts val="990"/>
              <a:buFont typeface="Arial"/>
              <a:buNone/>
            </a:pPr>
            <a:r>
              <a:rPr lang="en" sz="2380">
                <a:solidFill>
                  <a:srgbClr val="F3F3F3"/>
                </a:solidFill>
                <a:latin typeface="Abel"/>
                <a:ea typeface="Abel"/>
                <a:cs typeface="Abel"/>
                <a:sym typeface="Abel"/>
              </a:rPr>
              <a:t>K Agajanian</a:t>
            </a:r>
            <a:endParaRPr sz="2380">
              <a:solidFill>
                <a:srgbClr val="F3F3F3"/>
              </a:solidFill>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4"/>
          <p:cNvSpPr txBox="1"/>
          <p:nvPr>
            <p:ph idx="1" type="body"/>
          </p:nvPr>
        </p:nvSpPr>
        <p:spPr>
          <a:xfrm>
            <a:off x="-53250" y="165800"/>
            <a:ext cx="9250500" cy="507900"/>
          </a:xfrm>
          <a:prstGeom prst="rect">
            <a:avLst/>
          </a:prstGeom>
          <a:solidFill>
            <a:srgbClr val="1F1E1E">
              <a:alpha val="80450"/>
            </a:srgbClr>
          </a:solidFill>
        </p:spPr>
        <p:txBody>
          <a:bodyPr anchorCtr="0" anchor="ctr" bIns="91425" lIns="91425" spcFirstLastPara="1" rIns="91425" wrap="square" tIns="91425">
            <a:noAutofit/>
          </a:bodyPr>
          <a:lstStyle/>
          <a:p>
            <a:pPr indent="0" lvl="0" marL="0" rtl="0" algn="ctr">
              <a:spcBef>
                <a:spcPts val="0"/>
              </a:spcBef>
              <a:spcAft>
                <a:spcPts val="1200"/>
              </a:spcAft>
              <a:buNone/>
            </a:pPr>
            <a:r>
              <a:rPr lang="en" sz="2700" u="sng">
                <a:solidFill>
                  <a:srgbClr val="F3F3F3"/>
                </a:solidFill>
                <a:latin typeface="Abel"/>
                <a:ea typeface="Abel"/>
                <a:cs typeface="Abel"/>
                <a:sym typeface="Abel"/>
              </a:rPr>
              <a:t>Demographics</a:t>
            </a:r>
            <a:endParaRPr sz="2700" u="sng">
              <a:solidFill>
                <a:srgbClr val="F3F3F3"/>
              </a:solidFill>
              <a:latin typeface="Abel"/>
              <a:ea typeface="Abel"/>
              <a:cs typeface="Abel"/>
              <a:sym typeface="Abel"/>
            </a:endParaRPr>
          </a:p>
        </p:txBody>
      </p:sp>
      <p:cxnSp>
        <p:nvCxnSpPr>
          <p:cNvPr id="219" name="Google Shape;219;p34"/>
          <p:cNvCxnSpPr/>
          <p:nvPr/>
        </p:nvCxnSpPr>
        <p:spPr>
          <a:xfrm>
            <a:off x="-59700" y="-464100"/>
            <a:ext cx="9263400" cy="0"/>
          </a:xfrm>
          <a:prstGeom prst="straightConnector1">
            <a:avLst/>
          </a:prstGeom>
          <a:noFill/>
          <a:ln cap="flat" cmpd="sng" w="9525">
            <a:solidFill>
              <a:schemeClr val="dk2"/>
            </a:solidFill>
            <a:prstDash val="solid"/>
            <a:round/>
            <a:headEnd len="med" w="med" type="none"/>
            <a:tailEnd len="med" w="med" type="none"/>
          </a:ln>
        </p:spPr>
      </p:cxnSp>
      <p:pic>
        <p:nvPicPr>
          <p:cNvPr id="220" name="Google Shape;220;p34"/>
          <p:cNvPicPr preferRelativeResize="0"/>
          <p:nvPr/>
        </p:nvPicPr>
        <p:blipFill>
          <a:blip r:embed="rId4">
            <a:alphaModFix/>
          </a:blip>
          <a:stretch>
            <a:fillRect/>
          </a:stretch>
        </p:blipFill>
        <p:spPr>
          <a:xfrm>
            <a:off x="510446" y="1303600"/>
            <a:ext cx="3666379" cy="3097400"/>
          </a:xfrm>
          <a:prstGeom prst="rect">
            <a:avLst/>
          </a:prstGeom>
          <a:noFill/>
          <a:ln>
            <a:noFill/>
          </a:ln>
        </p:spPr>
      </p:pic>
      <p:pic>
        <p:nvPicPr>
          <p:cNvPr id="221" name="Google Shape;221;p34"/>
          <p:cNvPicPr preferRelativeResize="0"/>
          <p:nvPr/>
        </p:nvPicPr>
        <p:blipFill>
          <a:blip r:embed="rId5">
            <a:alphaModFix/>
          </a:blip>
          <a:stretch>
            <a:fillRect/>
          </a:stretch>
        </p:blipFill>
        <p:spPr>
          <a:xfrm>
            <a:off x="4898550" y="1303600"/>
            <a:ext cx="3693800" cy="3097401"/>
          </a:xfrm>
          <a:prstGeom prst="rect">
            <a:avLst/>
          </a:prstGeom>
          <a:noFill/>
          <a:ln>
            <a:noFill/>
          </a:ln>
        </p:spPr>
      </p:pic>
      <p:sp>
        <p:nvSpPr>
          <p:cNvPr id="222" name="Google Shape;222;p34"/>
          <p:cNvSpPr txBox="1"/>
          <p:nvPr/>
        </p:nvSpPr>
        <p:spPr>
          <a:xfrm>
            <a:off x="990938" y="903400"/>
            <a:ext cx="2705400" cy="400200"/>
          </a:xfrm>
          <a:prstGeom prst="rect">
            <a:avLst/>
          </a:prstGeom>
          <a:solidFill>
            <a:srgbClr val="272727">
              <a:alpha val="9330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bel"/>
                <a:ea typeface="Abel"/>
                <a:cs typeface="Abel"/>
                <a:sym typeface="Abel"/>
              </a:rPr>
              <a:t>% Black Population by Tract Status</a:t>
            </a:r>
            <a:endParaRPr>
              <a:solidFill>
                <a:schemeClr val="dk1"/>
              </a:solidFill>
              <a:latin typeface="Abel"/>
              <a:ea typeface="Abel"/>
              <a:cs typeface="Abel"/>
              <a:sym typeface="Abel"/>
            </a:endParaRPr>
          </a:p>
        </p:txBody>
      </p:sp>
      <p:sp>
        <p:nvSpPr>
          <p:cNvPr id="223" name="Google Shape;223;p34"/>
          <p:cNvSpPr txBox="1"/>
          <p:nvPr/>
        </p:nvSpPr>
        <p:spPr>
          <a:xfrm>
            <a:off x="5392738" y="903400"/>
            <a:ext cx="2705400" cy="400200"/>
          </a:xfrm>
          <a:prstGeom prst="rect">
            <a:avLst/>
          </a:prstGeom>
          <a:solidFill>
            <a:srgbClr val="272727">
              <a:alpha val="9330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bel"/>
                <a:ea typeface="Abel"/>
                <a:cs typeface="Abel"/>
                <a:sym typeface="Abel"/>
              </a:rPr>
              <a:t>% White Population by Tract Status</a:t>
            </a:r>
            <a:endParaRPr>
              <a:solidFill>
                <a:schemeClr val="dk1"/>
              </a:solidFill>
              <a:latin typeface="Abel"/>
              <a:ea typeface="Abel"/>
              <a:cs typeface="Abel"/>
              <a:sym typeface="Abel"/>
            </a:endParaRPr>
          </a:p>
        </p:txBody>
      </p:sp>
      <p:sp>
        <p:nvSpPr>
          <p:cNvPr id="224" name="Google Shape;224;p34"/>
          <p:cNvSpPr/>
          <p:nvPr/>
        </p:nvSpPr>
        <p:spPr>
          <a:xfrm>
            <a:off x="7649400" y="1496500"/>
            <a:ext cx="168000" cy="1320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7649400" y="1684850"/>
            <a:ext cx="168000" cy="1320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txBox="1"/>
          <p:nvPr/>
        </p:nvSpPr>
        <p:spPr>
          <a:xfrm>
            <a:off x="7769425" y="1448425"/>
            <a:ext cx="1127100" cy="45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700"/>
              <a:t>Food Accessible</a:t>
            </a:r>
            <a:endParaRPr sz="700"/>
          </a:p>
          <a:p>
            <a:pPr indent="0" lvl="0" marL="0" rtl="0" algn="l">
              <a:lnSpc>
                <a:spcPct val="150000"/>
              </a:lnSpc>
              <a:spcBef>
                <a:spcPts val="0"/>
              </a:spcBef>
              <a:spcAft>
                <a:spcPts val="0"/>
              </a:spcAft>
              <a:buNone/>
            </a:pPr>
            <a:r>
              <a:rPr lang="en" sz="700"/>
              <a:t>Food Desert</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5"/>
          <p:cNvSpPr txBox="1"/>
          <p:nvPr>
            <p:ph idx="1" type="body"/>
          </p:nvPr>
        </p:nvSpPr>
        <p:spPr>
          <a:xfrm>
            <a:off x="311700" y="155475"/>
            <a:ext cx="8520600" cy="73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2600">
                <a:solidFill>
                  <a:srgbClr val="272727"/>
                </a:solidFill>
                <a:latin typeface="Abel"/>
                <a:ea typeface="Abel"/>
                <a:cs typeface="Abel"/>
                <a:sym typeface="Abel"/>
              </a:rPr>
              <a:t>Governmental</a:t>
            </a:r>
            <a:r>
              <a:rPr b="1" lang="en" sz="2600">
                <a:solidFill>
                  <a:srgbClr val="272727"/>
                </a:solidFill>
                <a:latin typeface="Abel"/>
                <a:ea typeface="Abel"/>
                <a:cs typeface="Abel"/>
                <a:sym typeface="Abel"/>
              </a:rPr>
              <a:t> Efforts to Increase Access to Food and Nutrition</a:t>
            </a:r>
            <a:endParaRPr b="1" sz="2600">
              <a:solidFill>
                <a:srgbClr val="272727"/>
              </a:solidFill>
              <a:latin typeface="Abel"/>
              <a:ea typeface="Abel"/>
              <a:cs typeface="Abel"/>
              <a:sym typeface="Abel"/>
            </a:endParaRPr>
          </a:p>
        </p:txBody>
      </p:sp>
      <p:sp>
        <p:nvSpPr>
          <p:cNvPr id="232" name="Google Shape;232;p35"/>
          <p:cNvSpPr txBox="1"/>
          <p:nvPr/>
        </p:nvSpPr>
        <p:spPr>
          <a:xfrm>
            <a:off x="1452600" y="894075"/>
            <a:ext cx="6238800" cy="3848100"/>
          </a:xfrm>
          <a:prstGeom prst="rect">
            <a:avLst/>
          </a:prstGeom>
          <a:solidFill>
            <a:srgbClr val="E7E7E7">
              <a:alpha val="91060"/>
            </a:srgbClr>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sz="1600">
                <a:solidFill>
                  <a:schemeClr val="dk1"/>
                </a:solidFill>
              </a:rPr>
              <a:t>SNAP</a:t>
            </a:r>
            <a:r>
              <a:rPr b="1" lang="en" sz="1600">
                <a:solidFill>
                  <a:srgbClr val="595959"/>
                </a:solidFill>
              </a:rPr>
              <a:t> </a:t>
            </a:r>
            <a:r>
              <a:rPr lang="en" sz="1600">
                <a:solidFill>
                  <a:schemeClr val="dk1"/>
                </a:solidFill>
              </a:rPr>
              <a:t>    Supplemental Nutrition Assistance Program </a:t>
            </a:r>
            <a:endParaRPr sz="1600">
              <a:solidFill>
                <a:schemeClr val="dk1"/>
              </a:solidFill>
            </a:endParaRPr>
          </a:p>
          <a:p>
            <a:pPr indent="0" lvl="0" marL="0" rtl="0" algn="l">
              <a:spcBef>
                <a:spcPts val="0"/>
              </a:spcBef>
              <a:spcAft>
                <a:spcPts val="0"/>
              </a:spcAft>
              <a:buNone/>
            </a:pPr>
            <a:r>
              <a:rPr lang="en" sz="1600">
                <a:solidFill>
                  <a:schemeClr val="dk1"/>
                </a:solidFill>
              </a:rPr>
              <a:t>		</a:t>
            </a:r>
            <a:endParaRPr sz="1600">
              <a:solidFill>
                <a:srgbClr val="272727"/>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WIC </a:t>
            </a:r>
            <a:r>
              <a:rPr lang="en" sz="1600">
                <a:solidFill>
                  <a:schemeClr val="dk1"/>
                </a:solidFill>
              </a:rPr>
              <a:t>       Special Supplemental Nutrition Program for Women, </a:t>
            </a:r>
            <a:endParaRPr sz="1600">
              <a:solidFill>
                <a:schemeClr val="dk1"/>
              </a:solidFill>
            </a:endParaRPr>
          </a:p>
          <a:p>
            <a:pPr indent="0" lvl="0" marL="0" rtl="0" algn="l">
              <a:spcBef>
                <a:spcPts val="0"/>
              </a:spcBef>
              <a:spcAft>
                <a:spcPts val="0"/>
              </a:spcAft>
              <a:buNone/>
            </a:pPr>
            <a:r>
              <a:rPr lang="en" sz="1600">
                <a:solidFill>
                  <a:schemeClr val="dk1"/>
                </a:solidFill>
              </a:rPr>
              <a:t>               Infants, and Children (WIC)</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en" sz="1600">
                <a:solidFill>
                  <a:schemeClr val="dk1"/>
                </a:solidFill>
              </a:rPr>
              <a:t>SNAP Online</a:t>
            </a:r>
            <a:endParaRPr b="1" sz="1600">
              <a:solidFill>
                <a:schemeClr val="dk1"/>
              </a:solidFill>
            </a:endParaRPr>
          </a:p>
          <a:p>
            <a:pPr indent="-330200" lvl="0" marL="914400" rtl="0" algn="l">
              <a:spcBef>
                <a:spcPts val="0"/>
              </a:spcBef>
              <a:spcAft>
                <a:spcPts val="0"/>
              </a:spcAft>
              <a:buClr>
                <a:schemeClr val="dk1"/>
              </a:buClr>
              <a:buSzPts val="1600"/>
              <a:buChar char="-"/>
            </a:pPr>
            <a:r>
              <a:rPr lang="en" sz="1600">
                <a:solidFill>
                  <a:schemeClr val="dk1"/>
                </a:solidFill>
              </a:rPr>
              <a:t>Introduced through the </a:t>
            </a:r>
            <a:r>
              <a:rPr lang="en" sz="1600" u="sng">
                <a:solidFill>
                  <a:schemeClr val="dk1"/>
                </a:solidFill>
                <a:hlinkClick r:id="rId4">
                  <a:extLst>
                    <a:ext uri="{A12FA001-AC4F-418D-AE19-62706E023703}">
                      <ahyp:hlinkClr val="tx"/>
                    </a:ext>
                  </a:extLst>
                </a:hlinkClick>
              </a:rPr>
              <a:t>2014 Farm Bill</a:t>
            </a:r>
            <a:endParaRPr sz="1600">
              <a:solidFill>
                <a:schemeClr val="dk1"/>
              </a:solidFill>
            </a:endParaRPr>
          </a:p>
          <a:p>
            <a:pPr indent="0" lvl="0" marL="914400" rtl="0" algn="l">
              <a:spcBef>
                <a:spcPts val="0"/>
              </a:spcBef>
              <a:spcAft>
                <a:spcPts val="0"/>
              </a:spcAft>
              <a:buNone/>
            </a:pPr>
            <a:r>
              <a:t/>
            </a:r>
            <a:endParaRPr sz="1600">
              <a:solidFill>
                <a:schemeClr val="dk1"/>
              </a:solidFill>
            </a:endParaRPr>
          </a:p>
          <a:p>
            <a:pPr indent="-330200" lvl="0" marL="914400" rtl="0" algn="l">
              <a:spcBef>
                <a:spcPts val="0"/>
              </a:spcBef>
              <a:spcAft>
                <a:spcPts val="0"/>
              </a:spcAft>
              <a:buClr>
                <a:schemeClr val="dk1"/>
              </a:buClr>
              <a:buSzPts val="1600"/>
              <a:buChar char="-"/>
            </a:pPr>
            <a:r>
              <a:rPr lang="en" sz="1600">
                <a:solidFill>
                  <a:schemeClr val="dk1"/>
                </a:solidFill>
              </a:rPr>
              <a:t>Available in all States (</a:t>
            </a:r>
            <a:r>
              <a:rPr lang="en" sz="1600">
                <a:solidFill>
                  <a:schemeClr val="dk1"/>
                </a:solidFill>
              </a:rPr>
              <a:t>except Hawaii and Alaska</a:t>
            </a:r>
            <a:r>
              <a:rPr lang="en" sz="1600">
                <a:solidFill>
                  <a:schemeClr val="dk1"/>
                </a:solidFill>
              </a:rPr>
              <a:t>) through authorized retailers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914400" rtl="0" algn="l">
              <a:spcBef>
                <a:spcPts val="0"/>
              </a:spcBef>
              <a:spcAft>
                <a:spcPts val="0"/>
              </a:spcAft>
              <a:buClr>
                <a:schemeClr val="dk1"/>
              </a:buClr>
              <a:buSzPts val="1600"/>
              <a:buChar char="-"/>
            </a:pPr>
            <a:r>
              <a:rPr lang="en" sz="1600">
                <a:solidFill>
                  <a:schemeClr val="dk1"/>
                </a:solidFill>
              </a:rPr>
              <a:t>Purchase groceries online, for delivery or pickup, using Electronic Benefit Transfer (EBT) Card</a:t>
            </a:r>
            <a:endParaRPr>
              <a:solidFill>
                <a:srgbClr val="EFEFE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Abel"/>
                <a:ea typeface="Abel"/>
                <a:cs typeface="Abel"/>
                <a:sym typeface="Abel"/>
              </a:rPr>
              <a:t>Where SNAP Misses the Gap</a:t>
            </a:r>
            <a:endParaRPr>
              <a:solidFill>
                <a:schemeClr val="lt1"/>
              </a:solidFill>
              <a:latin typeface="Abel"/>
              <a:ea typeface="Abel"/>
              <a:cs typeface="Abel"/>
              <a:sym typeface="Abel"/>
            </a:endParaRPr>
          </a:p>
        </p:txBody>
      </p:sp>
      <p:sp>
        <p:nvSpPr>
          <p:cNvPr id="238" name="Google Shape;238;p36"/>
          <p:cNvSpPr txBox="1"/>
          <p:nvPr>
            <p:ph idx="1" type="body"/>
          </p:nvPr>
        </p:nvSpPr>
        <p:spPr>
          <a:xfrm>
            <a:off x="311700" y="1152475"/>
            <a:ext cx="4060200" cy="3416400"/>
          </a:xfrm>
          <a:prstGeom prst="rect">
            <a:avLst/>
          </a:prstGeom>
          <a:solidFill>
            <a:srgbClr val="FFFFFF">
              <a:alpha val="78770"/>
            </a:srgbClr>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bel"/>
                <a:ea typeface="Abel"/>
                <a:cs typeface="Abel"/>
                <a:sym typeface="Abel"/>
              </a:rPr>
              <a:t>Individual Limitations:</a:t>
            </a:r>
            <a:endParaRPr b="1">
              <a:solidFill>
                <a:schemeClr val="lt1"/>
              </a:solidFill>
              <a:latin typeface="Abel"/>
              <a:ea typeface="Abel"/>
              <a:cs typeface="Abel"/>
              <a:sym typeface="Abel"/>
            </a:endParaRPr>
          </a:p>
          <a:p>
            <a:pPr indent="-342900" lvl="0" marL="457200" rtl="0" algn="l">
              <a:spcBef>
                <a:spcPts val="1200"/>
              </a:spcBef>
              <a:spcAft>
                <a:spcPts val="0"/>
              </a:spcAft>
              <a:buClr>
                <a:schemeClr val="lt1"/>
              </a:buClr>
              <a:buSzPts val="1800"/>
              <a:buFont typeface="Abel"/>
              <a:buChar char="-"/>
            </a:pPr>
            <a:r>
              <a:rPr b="1" lang="en">
                <a:solidFill>
                  <a:schemeClr val="lt1"/>
                </a:solidFill>
                <a:latin typeface="Abel"/>
                <a:ea typeface="Abel"/>
                <a:cs typeface="Abel"/>
                <a:sym typeface="Abel"/>
              </a:rPr>
              <a:t>Staple foods predefined</a:t>
            </a:r>
            <a:br>
              <a:rPr b="1" lang="en">
                <a:solidFill>
                  <a:schemeClr val="lt1"/>
                </a:solidFill>
                <a:latin typeface="Abel"/>
                <a:ea typeface="Abel"/>
                <a:cs typeface="Abel"/>
                <a:sym typeface="Abel"/>
              </a:rPr>
            </a:br>
            <a:endParaRPr b="1">
              <a:solidFill>
                <a:schemeClr val="lt1"/>
              </a:solidFill>
              <a:latin typeface="Abel"/>
              <a:ea typeface="Abel"/>
              <a:cs typeface="Abel"/>
              <a:sym typeface="Abel"/>
            </a:endParaRPr>
          </a:p>
          <a:p>
            <a:pPr indent="-342900" lvl="0" marL="457200" rtl="0" algn="l">
              <a:spcBef>
                <a:spcPts val="0"/>
              </a:spcBef>
              <a:spcAft>
                <a:spcPts val="0"/>
              </a:spcAft>
              <a:buClr>
                <a:schemeClr val="lt1"/>
              </a:buClr>
              <a:buSzPts val="1800"/>
              <a:buFont typeface="Abel"/>
              <a:buChar char="-"/>
            </a:pPr>
            <a:r>
              <a:rPr b="1" lang="en">
                <a:solidFill>
                  <a:schemeClr val="lt1"/>
                </a:solidFill>
                <a:latin typeface="Abel"/>
                <a:ea typeface="Abel"/>
                <a:cs typeface="Abel"/>
                <a:sym typeface="Abel"/>
              </a:rPr>
              <a:t>Cannot use for delivery or service fees</a:t>
            </a:r>
            <a:br>
              <a:rPr b="1" lang="en">
                <a:solidFill>
                  <a:schemeClr val="lt1"/>
                </a:solidFill>
                <a:latin typeface="Abel"/>
                <a:ea typeface="Abel"/>
                <a:cs typeface="Abel"/>
                <a:sym typeface="Abel"/>
              </a:rPr>
            </a:br>
            <a:endParaRPr b="1">
              <a:solidFill>
                <a:schemeClr val="lt1"/>
              </a:solidFill>
              <a:latin typeface="Abel"/>
              <a:ea typeface="Abel"/>
              <a:cs typeface="Abel"/>
              <a:sym typeface="Abel"/>
            </a:endParaRPr>
          </a:p>
          <a:p>
            <a:pPr indent="-342900" lvl="0" marL="457200" rtl="0" algn="l">
              <a:spcBef>
                <a:spcPts val="0"/>
              </a:spcBef>
              <a:spcAft>
                <a:spcPts val="0"/>
              </a:spcAft>
              <a:buClr>
                <a:schemeClr val="lt1"/>
              </a:buClr>
              <a:buSzPts val="1800"/>
              <a:buFont typeface="Abel"/>
              <a:buChar char="-"/>
            </a:pPr>
            <a:r>
              <a:rPr b="1" lang="en">
                <a:solidFill>
                  <a:schemeClr val="lt1"/>
                </a:solidFill>
                <a:latin typeface="Abel"/>
                <a:ea typeface="Abel"/>
                <a:cs typeface="Abel"/>
                <a:sym typeface="Abel"/>
              </a:rPr>
              <a:t>Avg is $121 per person per month ($1.40 per meal)</a:t>
            </a:r>
            <a:endParaRPr b="1">
              <a:solidFill>
                <a:schemeClr val="lt1"/>
              </a:solidFill>
              <a:latin typeface="Abel"/>
              <a:ea typeface="Abel"/>
              <a:cs typeface="Abel"/>
              <a:sym typeface="Abel"/>
            </a:endParaRPr>
          </a:p>
          <a:p>
            <a:pPr indent="0" lvl="0" marL="0" rtl="0" algn="l">
              <a:lnSpc>
                <a:spcPct val="100000"/>
              </a:lnSpc>
              <a:spcBef>
                <a:spcPts val="1200"/>
              </a:spcBef>
              <a:spcAft>
                <a:spcPts val="0"/>
              </a:spcAft>
              <a:buNone/>
            </a:pPr>
            <a:r>
              <a:t/>
            </a:r>
            <a:endParaRPr b="1" sz="1200">
              <a:solidFill>
                <a:schemeClr val="dk2"/>
              </a:solidFill>
              <a:latin typeface="Abel"/>
              <a:ea typeface="Abel"/>
              <a:cs typeface="Abel"/>
              <a:sym typeface="Abel"/>
            </a:endParaRPr>
          </a:p>
        </p:txBody>
      </p:sp>
      <p:sp>
        <p:nvSpPr>
          <p:cNvPr id="239" name="Google Shape;239;p36"/>
          <p:cNvSpPr txBox="1"/>
          <p:nvPr>
            <p:ph idx="1" type="body"/>
          </p:nvPr>
        </p:nvSpPr>
        <p:spPr>
          <a:xfrm>
            <a:off x="4572000" y="1152475"/>
            <a:ext cx="4060200" cy="3416400"/>
          </a:xfrm>
          <a:prstGeom prst="rect">
            <a:avLst/>
          </a:prstGeom>
          <a:solidFill>
            <a:srgbClr val="FFFFFF">
              <a:alpha val="78770"/>
            </a:srgbClr>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Abel"/>
                <a:ea typeface="Abel"/>
                <a:cs typeface="Abel"/>
                <a:sym typeface="Abel"/>
              </a:rPr>
              <a:t>Retailer Limitations: </a:t>
            </a:r>
            <a:endParaRPr b="1">
              <a:solidFill>
                <a:schemeClr val="lt1"/>
              </a:solidFill>
              <a:latin typeface="Abel"/>
              <a:ea typeface="Abel"/>
              <a:cs typeface="Abel"/>
              <a:sym typeface="Abel"/>
            </a:endParaRPr>
          </a:p>
          <a:p>
            <a:pPr indent="-342900" lvl="0" marL="457200" rtl="0" algn="l">
              <a:spcBef>
                <a:spcPts val="1200"/>
              </a:spcBef>
              <a:spcAft>
                <a:spcPts val="0"/>
              </a:spcAft>
              <a:buClr>
                <a:schemeClr val="lt1"/>
              </a:buClr>
              <a:buSzPts val="1800"/>
              <a:buFont typeface="Abel"/>
              <a:buChar char="-"/>
            </a:pPr>
            <a:r>
              <a:rPr b="1" lang="en">
                <a:solidFill>
                  <a:schemeClr val="lt1"/>
                </a:solidFill>
                <a:latin typeface="Abel"/>
                <a:ea typeface="Abel"/>
                <a:cs typeface="Abel"/>
                <a:sym typeface="Abel"/>
              </a:rPr>
              <a:t>Must meet either </a:t>
            </a:r>
            <a:r>
              <a:rPr b="1" lang="en" u="sng">
                <a:solidFill>
                  <a:schemeClr val="lt1"/>
                </a:solidFill>
                <a:latin typeface="Abel"/>
                <a:ea typeface="Abel"/>
                <a:cs typeface="Abel"/>
                <a:sym typeface="Abel"/>
                <a:hlinkClick r:id="rId4">
                  <a:extLst>
                    <a:ext uri="{A12FA001-AC4F-418D-AE19-62706E023703}">
                      <ahyp:hlinkClr val="tx"/>
                    </a:ext>
                  </a:extLst>
                </a:hlinkClick>
              </a:rPr>
              <a:t>criteria</a:t>
            </a:r>
            <a:r>
              <a:rPr b="1" lang="en">
                <a:solidFill>
                  <a:schemeClr val="lt1"/>
                </a:solidFill>
                <a:latin typeface="Abel"/>
                <a:ea typeface="Abel"/>
                <a:cs typeface="Abel"/>
                <a:sym typeface="Abel"/>
              </a:rPr>
              <a:t>:</a:t>
            </a:r>
            <a:endParaRPr b="1">
              <a:solidFill>
                <a:schemeClr val="lt1"/>
              </a:solidFill>
              <a:latin typeface="Abel"/>
              <a:ea typeface="Abel"/>
              <a:cs typeface="Abel"/>
              <a:sym typeface="Abel"/>
            </a:endParaRPr>
          </a:p>
          <a:p>
            <a:pPr indent="-342900" lvl="1" marL="914400" rtl="0" algn="l">
              <a:spcBef>
                <a:spcPts val="0"/>
              </a:spcBef>
              <a:spcAft>
                <a:spcPts val="0"/>
              </a:spcAft>
              <a:buClr>
                <a:schemeClr val="lt1"/>
              </a:buClr>
              <a:buSzPts val="1800"/>
              <a:buFont typeface="Abel"/>
              <a:buChar char="-"/>
            </a:pPr>
            <a:r>
              <a:rPr b="1" lang="en" sz="1800">
                <a:solidFill>
                  <a:schemeClr val="lt1"/>
                </a:solidFill>
                <a:latin typeface="Abel"/>
                <a:ea typeface="Abel"/>
                <a:cs typeface="Abel"/>
                <a:sym typeface="Abel"/>
              </a:rPr>
              <a:t>Continuously stock staple foods</a:t>
            </a:r>
            <a:endParaRPr b="1" sz="1800">
              <a:solidFill>
                <a:schemeClr val="lt1"/>
              </a:solidFill>
              <a:latin typeface="Abel"/>
              <a:ea typeface="Abel"/>
              <a:cs typeface="Abel"/>
              <a:sym typeface="Abel"/>
            </a:endParaRPr>
          </a:p>
          <a:p>
            <a:pPr indent="0" lvl="0" marL="914400" rtl="0" algn="l">
              <a:spcBef>
                <a:spcPts val="1200"/>
              </a:spcBef>
              <a:spcAft>
                <a:spcPts val="0"/>
              </a:spcAft>
              <a:buNone/>
            </a:pPr>
            <a:r>
              <a:rPr b="1" lang="en">
                <a:solidFill>
                  <a:schemeClr val="lt1"/>
                </a:solidFill>
                <a:latin typeface="Abel"/>
                <a:ea typeface="Abel"/>
                <a:cs typeface="Abel"/>
                <a:sym typeface="Abel"/>
              </a:rPr>
              <a:t>OR</a:t>
            </a:r>
            <a:endParaRPr b="1">
              <a:solidFill>
                <a:schemeClr val="lt1"/>
              </a:solidFill>
              <a:latin typeface="Abel"/>
              <a:ea typeface="Abel"/>
              <a:cs typeface="Abel"/>
              <a:sym typeface="Abel"/>
            </a:endParaRPr>
          </a:p>
          <a:p>
            <a:pPr indent="-342900" lvl="1" marL="914400" rtl="0" algn="l">
              <a:spcBef>
                <a:spcPts val="1200"/>
              </a:spcBef>
              <a:spcAft>
                <a:spcPts val="0"/>
              </a:spcAft>
              <a:buClr>
                <a:schemeClr val="lt1"/>
              </a:buClr>
              <a:buSzPts val="1800"/>
              <a:buFont typeface="Abel"/>
              <a:buChar char="-"/>
            </a:pPr>
            <a:r>
              <a:rPr b="1" lang="en" sz="1800">
                <a:solidFill>
                  <a:schemeClr val="lt1"/>
                </a:solidFill>
                <a:latin typeface="Abel"/>
                <a:ea typeface="Abel"/>
                <a:cs typeface="Abel"/>
                <a:sym typeface="Abel"/>
              </a:rPr>
              <a:t>Have over 50 % of total gross retail sales from sale of staple foods</a:t>
            </a:r>
            <a:endParaRPr b="1" sz="1800">
              <a:solidFill>
                <a:schemeClr val="lt1"/>
              </a:solidFill>
              <a:latin typeface="Abel"/>
              <a:ea typeface="Abel"/>
              <a:cs typeface="Abel"/>
              <a:sym typeface="Abel"/>
            </a:endParaRPr>
          </a:p>
          <a:p>
            <a:pPr indent="0" lvl="0" marL="457200" rtl="0" algn="l">
              <a:spcBef>
                <a:spcPts val="1200"/>
              </a:spcBef>
              <a:spcAft>
                <a:spcPts val="1200"/>
              </a:spcAft>
              <a:buNone/>
            </a:pPr>
            <a:r>
              <a:t/>
            </a:r>
            <a:endParaRPr b="1">
              <a:solidFill>
                <a:schemeClr val="lt1"/>
              </a:solidFill>
              <a:latin typeface="Abel"/>
              <a:ea typeface="Abel"/>
              <a:cs typeface="Abel"/>
              <a:sym typeface="A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7"/>
          <p:cNvSpPr txBox="1"/>
          <p:nvPr>
            <p:ph type="title"/>
          </p:nvPr>
        </p:nvSpPr>
        <p:spPr>
          <a:xfrm>
            <a:off x="-114300" y="178325"/>
            <a:ext cx="9372600" cy="736200"/>
          </a:xfrm>
          <a:prstGeom prst="rect">
            <a:avLst/>
          </a:prstGeom>
          <a:solidFill>
            <a:srgbClr val="272727">
              <a:alpha val="70390"/>
            </a:srgbClr>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820">
                <a:latin typeface="Abel"/>
                <a:ea typeface="Abel"/>
                <a:cs typeface="Abel"/>
                <a:sym typeface="Abel"/>
              </a:rPr>
              <a:t> SNAP in DC</a:t>
            </a:r>
            <a:endParaRPr b="1" sz="3820">
              <a:latin typeface="Abel"/>
              <a:ea typeface="Abel"/>
              <a:cs typeface="Abel"/>
              <a:sym typeface="Abel"/>
            </a:endParaRPr>
          </a:p>
        </p:txBody>
      </p:sp>
      <p:sp>
        <p:nvSpPr>
          <p:cNvPr id="245" name="Google Shape;245;p37"/>
          <p:cNvSpPr txBox="1"/>
          <p:nvPr>
            <p:ph idx="1" type="body"/>
          </p:nvPr>
        </p:nvSpPr>
        <p:spPr>
          <a:xfrm>
            <a:off x="3553800" y="1093525"/>
            <a:ext cx="2374500" cy="3416400"/>
          </a:xfrm>
          <a:prstGeom prst="rect">
            <a:avLst/>
          </a:prstGeom>
          <a:solidFill>
            <a:srgbClr val="272727">
              <a:alpha val="93300"/>
            </a:srgbClr>
          </a:solidFill>
          <a:ln cap="flat" cmpd="sng" w="9525">
            <a:solidFill>
              <a:srgbClr val="272727"/>
            </a:solidFill>
            <a:prstDash val="solid"/>
            <a:round/>
            <a:headEnd len="sm" w="sm" type="none"/>
            <a:tailEnd len="sm" w="sm" type="none"/>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None/>
            </a:pPr>
            <a:r>
              <a:rPr b="1" lang="en" sz="2300" u="sng">
                <a:solidFill>
                  <a:srgbClr val="CCCCCC"/>
                </a:solidFill>
              </a:rPr>
              <a:t>2010</a:t>
            </a:r>
            <a:endParaRPr b="1" sz="2300" u="sng">
              <a:solidFill>
                <a:srgbClr val="CCCCCC"/>
              </a:solidFill>
            </a:endParaRPr>
          </a:p>
          <a:p>
            <a:pPr indent="0" lvl="0" marL="0" rtl="0" algn="ctr">
              <a:lnSpc>
                <a:spcPct val="100000"/>
              </a:lnSpc>
              <a:spcBef>
                <a:spcPts val="1200"/>
              </a:spcBef>
              <a:spcAft>
                <a:spcPts val="0"/>
              </a:spcAft>
              <a:buNone/>
            </a:pPr>
            <a:r>
              <a:t/>
            </a:r>
            <a:endParaRPr b="1" sz="2300" u="sng">
              <a:solidFill>
                <a:srgbClr val="CCCCCC"/>
              </a:solidFill>
            </a:endParaRPr>
          </a:p>
          <a:p>
            <a:pPr indent="0" lvl="0" marL="0" rtl="0" algn="ctr">
              <a:lnSpc>
                <a:spcPct val="100000"/>
              </a:lnSpc>
              <a:spcBef>
                <a:spcPts val="1200"/>
              </a:spcBef>
              <a:spcAft>
                <a:spcPts val="0"/>
              </a:spcAft>
              <a:buNone/>
            </a:pPr>
            <a:r>
              <a:rPr b="1" lang="en" sz="2458">
                <a:solidFill>
                  <a:srgbClr val="E7E7E7"/>
                </a:solidFill>
                <a:latin typeface="Abel"/>
                <a:ea typeface="Abel"/>
                <a:cs typeface="Abel"/>
                <a:sym typeface="Abel"/>
              </a:rPr>
              <a:t>73 Authorized Retailers</a:t>
            </a:r>
            <a:endParaRPr b="1" sz="2458">
              <a:solidFill>
                <a:srgbClr val="E7E7E7"/>
              </a:solidFill>
              <a:latin typeface="Abel"/>
              <a:ea typeface="Abel"/>
              <a:cs typeface="Abel"/>
              <a:sym typeface="Abel"/>
            </a:endParaRPr>
          </a:p>
          <a:p>
            <a:pPr indent="0" lvl="0" marL="0" rtl="0" algn="l">
              <a:lnSpc>
                <a:spcPct val="100000"/>
              </a:lnSpc>
              <a:spcBef>
                <a:spcPts val="1200"/>
              </a:spcBef>
              <a:spcAft>
                <a:spcPts val="0"/>
              </a:spcAft>
              <a:buNone/>
            </a:pPr>
            <a:r>
              <a:t/>
            </a:r>
            <a:endParaRPr b="1" sz="2458">
              <a:solidFill>
                <a:srgbClr val="E7E7E7"/>
              </a:solidFill>
              <a:latin typeface="Abel"/>
              <a:ea typeface="Abel"/>
              <a:cs typeface="Abel"/>
              <a:sym typeface="Abel"/>
            </a:endParaRPr>
          </a:p>
          <a:p>
            <a:pPr indent="0" lvl="0" marL="0" rtl="0" algn="ctr">
              <a:lnSpc>
                <a:spcPct val="100000"/>
              </a:lnSpc>
              <a:spcBef>
                <a:spcPts val="1200"/>
              </a:spcBef>
              <a:spcAft>
                <a:spcPts val="0"/>
              </a:spcAft>
              <a:buNone/>
            </a:pPr>
            <a:r>
              <a:rPr b="1" lang="en" sz="2458">
                <a:solidFill>
                  <a:srgbClr val="E7E7E7"/>
                </a:solidFill>
                <a:latin typeface="Abel"/>
                <a:ea typeface="Abel"/>
                <a:cs typeface="Abel"/>
                <a:sym typeface="Abel"/>
              </a:rPr>
              <a:t>15.3% Poverty Rate</a:t>
            </a:r>
            <a:endParaRPr b="1" sz="2458">
              <a:solidFill>
                <a:srgbClr val="E7E7E7"/>
              </a:solidFill>
              <a:latin typeface="Abel"/>
              <a:ea typeface="Abel"/>
              <a:cs typeface="Abel"/>
              <a:sym typeface="Abel"/>
            </a:endParaRPr>
          </a:p>
          <a:p>
            <a:pPr indent="0" lvl="0" marL="0" rtl="0" algn="ctr">
              <a:spcBef>
                <a:spcPts val="1200"/>
              </a:spcBef>
              <a:spcAft>
                <a:spcPts val="1200"/>
              </a:spcAft>
              <a:buNone/>
            </a:pPr>
            <a:r>
              <a:t/>
            </a:r>
            <a:endParaRPr b="1" sz="2000">
              <a:solidFill>
                <a:srgbClr val="E7E7E7"/>
              </a:solidFill>
            </a:endParaRPr>
          </a:p>
        </p:txBody>
      </p:sp>
      <p:sp>
        <p:nvSpPr>
          <p:cNvPr id="246" name="Google Shape;246;p37"/>
          <p:cNvSpPr txBox="1"/>
          <p:nvPr/>
        </p:nvSpPr>
        <p:spPr>
          <a:xfrm>
            <a:off x="417675" y="1090075"/>
            <a:ext cx="2971800" cy="3423300"/>
          </a:xfrm>
          <a:prstGeom prst="rect">
            <a:avLst/>
          </a:prstGeom>
          <a:solidFill>
            <a:srgbClr val="FFFFFF">
              <a:alpha val="5307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Abel"/>
                <a:ea typeface="Abel"/>
                <a:cs typeface="Abel"/>
                <a:sym typeface="Abel"/>
              </a:rPr>
              <a:t>List of </a:t>
            </a:r>
            <a:r>
              <a:rPr b="1" lang="en" sz="2400" u="sng">
                <a:solidFill>
                  <a:schemeClr val="lt1"/>
                </a:solidFill>
                <a:latin typeface="Abel"/>
                <a:ea typeface="Abel"/>
                <a:cs typeface="Abel"/>
                <a:sym typeface="Abel"/>
                <a:hlinkClick r:id="rId4">
                  <a:extLst>
                    <a:ext uri="{A12FA001-AC4F-418D-AE19-62706E023703}">
                      <ahyp:hlinkClr val="tx"/>
                    </a:ext>
                  </a:extLst>
                </a:hlinkClick>
              </a:rPr>
              <a:t>SNAP Online Retailers</a:t>
            </a:r>
            <a:r>
              <a:rPr b="1" lang="en" sz="2400">
                <a:solidFill>
                  <a:schemeClr val="lt1"/>
                </a:solidFill>
                <a:latin typeface="Abel"/>
                <a:ea typeface="Abel"/>
                <a:cs typeface="Abel"/>
                <a:sym typeface="Abel"/>
              </a:rPr>
              <a:t> </a:t>
            </a:r>
            <a:r>
              <a:rPr b="1" lang="en" sz="2400">
                <a:latin typeface="Abel"/>
                <a:ea typeface="Abel"/>
                <a:cs typeface="Abel"/>
                <a:sym typeface="Abel"/>
              </a:rPr>
              <a:t>in D.C.:</a:t>
            </a:r>
            <a:endParaRPr b="1" sz="2400">
              <a:latin typeface="Abel"/>
              <a:ea typeface="Abel"/>
              <a:cs typeface="Abel"/>
              <a:sym typeface="Abel"/>
            </a:endParaRPr>
          </a:p>
          <a:p>
            <a:pPr indent="0" lvl="0" marL="0" rtl="0" algn="l">
              <a:spcBef>
                <a:spcPts val="0"/>
              </a:spcBef>
              <a:spcAft>
                <a:spcPts val="0"/>
              </a:spcAft>
              <a:buNone/>
            </a:pPr>
            <a:r>
              <a:t/>
            </a:r>
            <a:endParaRPr b="1" sz="2400">
              <a:latin typeface="Abel"/>
              <a:ea typeface="Abel"/>
              <a:cs typeface="Abel"/>
              <a:sym typeface="Abel"/>
            </a:endParaRPr>
          </a:p>
          <a:p>
            <a:pPr indent="-381000" lvl="0" marL="457200" rtl="0" algn="l">
              <a:lnSpc>
                <a:spcPct val="115000"/>
              </a:lnSpc>
              <a:spcBef>
                <a:spcPts val="0"/>
              </a:spcBef>
              <a:spcAft>
                <a:spcPts val="0"/>
              </a:spcAft>
              <a:buSzPts val="2400"/>
              <a:buFont typeface="Abel"/>
              <a:buChar char="●"/>
            </a:pPr>
            <a:r>
              <a:rPr b="1" lang="en" sz="2400">
                <a:latin typeface="Abel"/>
                <a:ea typeface="Abel"/>
                <a:cs typeface="Abel"/>
                <a:sym typeface="Abel"/>
              </a:rPr>
              <a:t>ALDI </a:t>
            </a:r>
            <a:endParaRPr b="1" sz="2400">
              <a:latin typeface="Abel"/>
              <a:ea typeface="Abel"/>
              <a:cs typeface="Abel"/>
              <a:sym typeface="Abel"/>
            </a:endParaRPr>
          </a:p>
          <a:p>
            <a:pPr indent="-381000" lvl="0" marL="457200" rtl="0" algn="l">
              <a:lnSpc>
                <a:spcPct val="115000"/>
              </a:lnSpc>
              <a:spcBef>
                <a:spcPts val="0"/>
              </a:spcBef>
              <a:spcAft>
                <a:spcPts val="0"/>
              </a:spcAft>
              <a:buSzPts val="2400"/>
              <a:buFont typeface="Abel"/>
              <a:buChar char="●"/>
            </a:pPr>
            <a:r>
              <a:rPr b="1" lang="en" sz="2400">
                <a:latin typeface="Abel"/>
                <a:ea typeface="Abel"/>
                <a:cs typeface="Abel"/>
                <a:sym typeface="Abel"/>
              </a:rPr>
              <a:t>Amazon</a:t>
            </a:r>
            <a:endParaRPr b="1" sz="2400">
              <a:latin typeface="Abel"/>
              <a:ea typeface="Abel"/>
              <a:cs typeface="Abel"/>
              <a:sym typeface="Abel"/>
            </a:endParaRPr>
          </a:p>
          <a:p>
            <a:pPr indent="-381000" lvl="0" marL="457200" rtl="0" algn="l">
              <a:lnSpc>
                <a:spcPct val="115000"/>
              </a:lnSpc>
              <a:spcBef>
                <a:spcPts val="0"/>
              </a:spcBef>
              <a:spcAft>
                <a:spcPts val="0"/>
              </a:spcAft>
              <a:buSzPts val="2400"/>
              <a:buFont typeface="Abel"/>
              <a:buChar char="●"/>
            </a:pPr>
            <a:r>
              <a:rPr b="1" lang="en" sz="2400">
                <a:latin typeface="Abel"/>
                <a:ea typeface="Abel"/>
                <a:cs typeface="Abel"/>
                <a:sym typeface="Abel"/>
              </a:rPr>
              <a:t>Giant of Maryland </a:t>
            </a:r>
            <a:endParaRPr b="1" sz="2400">
              <a:latin typeface="Abel"/>
              <a:ea typeface="Abel"/>
              <a:cs typeface="Abel"/>
              <a:sym typeface="Abel"/>
            </a:endParaRPr>
          </a:p>
          <a:p>
            <a:pPr indent="-381000" lvl="0" marL="457200" rtl="0" algn="l">
              <a:lnSpc>
                <a:spcPct val="115000"/>
              </a:lnSpc>
              <a:spcBef>
                <a:spcPts val="0"/>
              </a:spcBef>
              <a:spcAft>
                <a:spcPts val="0"/>
              </a:spcAft>
              <a:buSzPts val="2400"/>
              <a:buFont typeface="Abel"/>
              <a:buChar char="●"/>
            </a:pPr>
            <a:r>
              <a:rPr b="1" lang="en" sz="2400">
                <a:latin typeface="Abel"/>
                <a:ea typeface="Abel"/>
                <a:cs typeface="Abel"/>
                <a:sym typeface="Abel"/>
              </a:rPr>
              <a:t>Safeway </a:t>
            </a:r>
            <a:endParaRPr b="1" sz="2400">
              <a:latin typeface="Abel"/>
              <a:ea typeface="Abel"/>
              <a:cs typeface="Abel"/>
              <a:sym typeface="Abe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7" name="Google Shape;247;p37"/>
          <p:cNvSpPr txBox="1"/>
          <p:nvPr>
            <p:ph idx="1" type="body"/>
          </p:nvPr>
        </p:nvSpPr>
        <p:spPr>
          <a:xfrm>
            <a:off x="6320400" y="1093525"/>
            <a:ext cx="2374500" cy="3416400"/>
          </a:xfrm>
          <a:prstGeom prst="rect">
            <a:avLst/>
          </a:prstGeom>
          <a:solidFill>
            <a:srgbClr val="272727">
              <a:alpha val="93300"/>
            </a:srgbClr>
          </a:solidFill>
          <a:ln cap="flat" cmpd="sng" w="9525">
            <a:solidFill>
              <a:srgbClr val="272727"/>
            </a:solidFill>
            <a:prstDash val="solid"/>
            <a:round/>
            <a:headEnd len="sm" w="sm" type="none"/>
            <a:tailEnd len="sm" w="sm" type="none"/>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None/>
            </a:pPr>
            <a:r>
              <a:rPr b="1" lang="en" sz="2300" u="sng">
                <a:solidFill>
                  <a:srgbClr val="CCCCCC"/>
                </a:solidFill>
              </a:rPr>
              <a:t>2019</a:t>
            </a:r>
            <a:endParaRPr b="1" sz="2300" u="sng">
              <a:solidFill>
                <a:srgbClr val="CCCCCC"/>
              </a:solidFill>
            </a:endParaRPr>
          </a:p>
          <a:p>
            <a:pPr indent="0" lvl="0" marL="0" rtl="0" algn="ctr">
              <a:lnSpc>
                <a:spcPct val="100000"/>
              </a:lnSpc>
              <a:spcBef>
                <a:spcPts val="1200"/>
              </a:spcBef>
              <a:spcAft>
                <a:spcPts val="0"/>
              </a:spcAft>
              <a:buNone/>
            </a:pPr>
            <a:r>
              <a:t/>
            </a:r>
            <a:endParaRPr b="1" sz="2300" u="sng">
              <a:solidFill>
                <a:srgbClr val="CCCCCC"/>
              </a:solidFill>
            </a:endParaRPr>
          </a:p>
          <a:p>
            <a:pPr indent="0" lvl="0" marL="0" rtl="0" algn="ctr">
              <a:lnSpc>
                <a:spcPct val="100000"/>
              </a:lnSpc>
              <a:spcBef>
                <a:spcPts val="1200"/>
              </a:spcBef>
              <a:spcAft>
                <a:spcPts val="0"/>
              </a:spcAft>
              <a:buNone/>
            </a:pPr>
            <a:r>
              <a:rPr b="1" lang="en" sz="2458">
                <a:solidFill>
                  <a:srgbClr val="E7E7E7"/>
                </a:solidFill>
                <a:latin typeface="Abel"/>
                <a:ea typeface="Abel"/>
                <a:cs typeface="Abel"/>
                <a:sym typeface="Abel"/>
              </a:rPr>
              <a:t>58</a:t>
            </a:r>
            <a:r>
              <a:rPr b="1" lang="en" sz="2458">
                <a:solidFill>
                  <a:srgbClr val="E7E7E7"/>
                </a:solidFill>
                <a:latin typeface="Abel"/>
                <a:ea typeface="Abel"/>
                <a:cs typeface="Abel"/>
                <a:sym typeface="Abel"/>
              </a:rPr>
              <a:t> Authorized Retailers</a:t>
            </a:r>
            <a:endParaRPr b="1" sz="2458">
              <a:solidFill>
                <a:srgbClr val="E7E7E7"/>
              </a:solidFill>
              <a:latin typeface="Abel"/>
              <a:ea typeface="Abel"/>
              <a:cs typeface="Abel"/>
              <a:sym typeface="Abel"/>
            </a:endParaRPr>
          </a:p>
          <a:p>
            <a:pPr indent="0" lvl="0" marL="0" rtl="0" algn="l">
              <a:lnSpc>
                <a:spcPct val="100000"/>
              </a:lnSpc>
              <a:spcBef>
                <a:spcPts val="1200"/>
              </a:spcBef>
              <a:spcAft>
                <a:spcPts val="0"/>
              </a:spcAft>
              <a:buNone/>
            </a:pPr>
            <a:r>
              <a:t/>
            </a:r>
            <a:endParaRPr b="1" sz="2458">
              <a:solidFill>
                <a:srgbClr val="E7E7E7"/>
              </a:solidFill>
              <a:latin typeface="Abel"/>
              <a:ea typeface="Abel"/>
              <a:cs typeface="Abel"/>
              <a:sym typeface="Abel"/>
            </a:endParaRPr>
          </a:p>
          <a:p>
            <a:pPr indent="0" lvl="0" marL="0" rtl="0" algn="ctr">
              <a:lnSpc>
                <a:spcPct val="100000"/>
              </a:lnSpc>
              <a:spcBef>
                <a:spcPts val="1200"/>
              </a:spcBef>
              <a:spcAft>
                <a:spcPts val="0"/>
              </a:spcAft>
              <a:buNone/>
            </a:pPr>
            <a:r>
              <a:rPr b="1" lang="en" sz="2458">
                <a:solidFill>
                  <a:srgbClr val="E7E7E7"/>
                </a:solidFill>
                <a:latin typeface="Abel"/>
                <a:ea typeface="Abel"/>
                <a:cs typeface="Abel"/>
                <a:sym typeface="Abel"/>
              </a:rPr>
              <a:t>12.3% Poverty Rate</a:t>
            </a:r>
            <a:endParaRPr b="1" sz="2458">
              <a:solidFill>
                <a:srgbClr val="E7E7E7"/>
              </a:solidFill>
              <a:latin typeface="Abel"/>
              <a:ea typeface="Abel"/>
              <a:cs typeface="Abel"/>
              <a:sym typeface="Abel"/>
            </a:endParaRPr>
          </a:p>
          <a:p>
            <a:pPr indent="0" lvl="0" marL="0" rtl="0" algn="ctr">
              <a:spcBef>
                <a:spcPts val="1200"/>
              </a:spcBef>
              <a:spcAft>
                <a:spcPts val="1200"/>
              </a:spcAft>
              <a:buNone/>
            </a:pPr>
            <a:r>
              <a:t/>
            </a:r>
            <a:endParaRPr b="1" sz="2000">
              <a:solidFill>
                <a:srgbClr val="E7E7E7"/>
              </a:solidFill>
            </a:endParaRPr>
          </a:p>
        </p:txBody>
      </p:sp>
      <p:sp>
        <p:nvSpPr>
          <p:cNvPr id="248" name="Google Shape;248;p37"/>
          <p:cNvSpPr txBox="1"/>
          <p:nvPr/>
        </p:nvSpPr>
        <p:spPr>
          <a:xfrm>
            <a:off x="326850" y="4025350"/>
            <a:ext cx="8446500" cy="800400"/>
          </a:xfrm>
          <a:prstGeom prst="rect">
            <a:avLst/>
          </a:prstGeom>
          <a:solidFill>
            <a:srgbClr val="FFFFFF">
              <a:alpha val="787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Abel"/>
                <a:ea typeface="Abel"/>
                <a:cs typeface="Abel"/>
                <a:sym typeface="Abel"/>
              </a:rPr>
              <a:t>There was a </a:t>
            </a:r>
            <a:r>
              <a:rPr b="1" lang="en" sz="2000">
                <a:latin typeface="Abel"/>
                <a:ea typeface="Abel"/>
                <a:cs typeface="Abel"/>
                <a:sym typeface="Abel"/>
              </a:rPr>
              <a:t>decrease poverty rate</a:t>
            </a:r>
            <a:r>
              <a:rPr b="1" lang="en" sz="2000">
                <a:latin typeface="Abel"/>
                <a:ea typeface="Abel"/>
                <a:cs typeface="Abel"/>
                <a:sym typeface="Abel"/>
              </a:rPr>
              <a:t> for D.C. overall, but that isn’t reflective of the poverty rates within D.C. food deserts</a:t>
            </a:r>
            <a:endParaRPr b="1" sz="2000">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8"/>
          <p:cNvSpPr/>
          <p:nvPr/>
        </p:nvSpPr>
        <p:spPr>
          <a:xfrm>
            <a:off x="4743450" y="3097825"/>
            <a:ext cx="4098300" cy="19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8"/>
          <p:cNvSpPr/>
          <p:nvPr/>
        </p:nvSpPr>
        <p:spPr>
          <a:xfrm>
            <a:off x="321150" y="3097825"/>
            <a:ext cx="4180500" cy="193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txBox="1"/>
          <p:nvPr>
            <p:ph type="title"/>
          </p:nvPr>
        </p:nvSpPr>
        <p:spPr>
          <a:xfrm>
            <a:off x="-95250" y="178325"/>
            <a:ext cx="9353400" cy="572700"/>
          </a:xfrm>
          <a:prstGeom prst="rect">
            <a:avLst/>
          </a:prstGeom>
          <a:solidFill>
            <a:srgbClr val="272727">
              <a:alpha val="70390"/>
            </a:srgbClr>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E7E7E7"/>
                </a:solidFill>
                <a:latin typeface="Abel"/>
                <a:ea typeface="Abel"/>
                <a:cs typeface="Abel"/>
                <a:sym typeface="Abel"/>
              </a:rPr>
              <a:t> Efforts to reduce food deserts over the past decade</a:t>
            </a:r>
            <a:endParaRPr>
              <a:solidFill>
                <a:srgbClr val="E7E7E7"/>
              </a:solidFill>
              <a:latin typeface="Abel"/>
              <a:ea typeface="Abel"/>
              <a:cs typeface="Abel"/>
              <a:sym typeface="Abel"/>
            </a:endParaRPr>
          </a:p>
        </p:txBody>
      </p:sp>
      <p:sp>
        <p:nvSpPr>
          <p:cNvPr id="256" name="Google Shape;256;p38"/>
          <p:cNvSpPr txBox="1"/>
          <p:nvPr>
            <p:ph idx="1" type="body"/>
          </p:nvPr>
        </p:nvSpPr>
        <p:spPr>
          <a:xfrm>
            <a:off x="321150" y="913275"/>
            <a:ext cx="8520600" cy="1887000"/>
          </a:xfrm>
          <a:prstGeom prst="rect">
            <a:avLst/>
          </a:prstGeom>
          <a:solidFill>
            <a:srgbClr val="FFFFFF">
              <a:alpha val="86590"/>
            </a:srgbClr>
          </a:solidFill>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br>
              <a:rPr b="1" lang="en" sz="1900">
                <a:solidFill>
                  <a:schemeClr val="dk1"/>
                </a:solidFill>
                <a:latin typeface="Abel"/>
                <a:ea typeface="Abel"/>
                <a:cs typeface="Abel"/>
                <a:sym typeface="Abel"/>
              </a:rPr>
            </a:br>
            <a:r>
              <a:rPr b="1" lang="en" sz="1900">
                <a:solidFill>
                  <a:schemeClr val="dk1"/>
                </a:solidFill>
                <a:latin typeface="Abel"/>
                <a:ea typeface="Abel"/>
                <a:cs typeface="Abel"/>
                <a:sym typeface="Abel"/>
              </a:rPr>
              <a:t>$220 million in public funds, $1 billion in private investment</a:t>
            </a:r>
            <a:endParaRPr b="1" sz="1900">
              <a:solidFill>
                <a:schemeClr val="dk1"/>
              </a:solidFill>
              <a:latin typeface="Abel"/>
              <a:ea typeface="Abel"/>
              <a:cs typeface="Abel"/>
              <a:sym typeface="Abel"/>
            </a:endParaRPr>
          </a:p>
          <a:p>
            <a:pPr indent="0" lvl="0" marL="0" rtl="0" algn="ctr">
              <a:lnSpc>
                <a:spcPct val="95000"/>
              </a:lnSpc>
              <a:spcBef>
                <a:spcPts val="1200"/>
              </a:spcBef>
              <a:spcAft>
                <a:spcPts val="0"/>
              </a:spcAft>
              <a:buNone/>
            </a:pPr>
            <a:r>
              <a:rPr b="1" lang="en" sz="1900">
                <a:solidFill>
                  <a:schemeClr val="dk1"/>
                </a:solidFill>
                <a:latin typeface="Abel"/>
                <a:ea typeface="Abel"/>
                <a:cs typeface="Abel"/>
                <a:sym typeface="Abel"/>
              </a:rPr>
              <a:t>Funded 1,000+ retailers serving food deserts in 35 states</a:t>
            </a:r>
            <a:endParaRPr b="1" sz="1900">
              <a:solidFill>
                <a:schemeClr val="dk1"/>
              </a:solidFill>
              <a:latin typeface="Abel"/>
              <a:ea typeface="Abel"/>
              <a:cs typeface="Abel"/>
              <a:sym typeface="Abel"/>
            </a:endParaRPr>
          </a:p>
          <a:p>
            <a:pPr indent="-298450" lvl="0" marL="457200" rtl="0" algn="ctr">
              <a:lnSpc>
                <a:spcPct val="95000"/>
              </a:lnSpc>
              <a:spcBef>
                <a:spcPts val="1200"/>
              </a:spcBef>
              <a:spcAft>
                <a:spcPts val="0"/>
              </a:spcAft>
              <a:buSzPts val="1100"/>
              <a:buFont typeface="Abel"/>
              <a:buChar char="-"/>
            </a:pPr>
            <a:r>
              <a:rPr lang="en" sz="1100">
                <a:solidFill>
                  <a:schemeClr val="dk1"/>
                </a:solidFill>
                <a:latin typeface="Abel"/>
                <a:ea typeface="Abel"/>
                <a:cs typeface="Abel"/>
                <a:sym typeface="Abel"/>
              </a:rPr>
              <a:t>NIH “</a:t>
            </a:r>
            <a:r>
              <a:rPr lang="en" sz="1100" u="sng">
                <a:solidFill>
                  <a:schemeClr val="hlink"/>
                </a:solidFill>
                <a:latin typeface="Abel"/>
                <a:ea typeface="Abel"/>
                <a:cs typeface="Abel"/>
                <a:sym typeface="Abel"/>
                <a:hlinkClick r:id="rId4"/>
              </a:rPr>
              <a:t>The Changing Landscape of Food Deserts</a:t>
            </a:r>
            <a:r>
              <a:rPr lang="en" sz="1100">
                <a:solidFill>
                  <a:schemeClr val="dk1"/>
                </a:solidFill>
                <a:latin typeface="Abel"/>
                <a:ea typeface="Abel"/>
                <a:cs typeface="Abel"/>
                <a:sym typeface="Abel"/>
              </a:rPr>
              <a:t>” (2019)</a:t>
            </a:r>
            <a:endParaRPr sz="1800">
              <a:solidFill>
                <a:schemeClr val="dk1"/>
              </a:solidFill>
              <a:latin typeface="Abel"/>
              <a:ea typeface="Abel"/>
              <a:cs typeface="Abel"/>
              <a:sym typeface="Abel"/>
            </a:endParaRPr>
          </a:p>
        </p:txBody>
      </p:sp>
      <p:pic>
        <p:nvPicPr>
          <p:cNvPr id="257" name="Google Shape;257;p38"/>
          <p:cNvPicPr preferRelativeResize="0"/>
          <p:nvPr/>
        </p:nvPicPr>
        <p:blipFill rotWithShape="1">
          <a:blip r:embed="rId5">
            <a:alphaModFix/>
          </a:blip>
          <a:srcRect b="3951" l="9523" r="4447" t="3711"/>
          <a:stretch/>
        </p:blipFill>
        <p:spPr>
          <a:xfrm>
            <a:off x="719150" y="3169575"/>
            <a:ext cx="1433501" cy="1783425"/>
          </a:xfrm>
          <a:prstGeom prst="rect">
            <a:avLst/>
          </a:prstGeom>
          <a:noFill/>
          <a:ln>
            <a:noFill/>
          </a:ln>
        </p:spPr>
      </p:pic>
      <p:pic>
        <p:nvPicPr>
          <p:cNvPr id="258" name="Google Shape;258;p38"/>
          <p:cNvPicPr preferRelativeResize="0"/>
          <p:nvPr/>
        </p:nvPicPr>
        <p:blipFill rotWithShape="1">
          <a:blip r:embed="rId6">
            <a:alphaModFix/>
          </a:blip>
          <a:srcRect b="4036" l="9498" r="4465" t="3806"/>
          <a:stretch/>
        </p:blipFill>
        <p:spPr>
          <a:xfrm>
            <a:off x="2810275" y="3169575"/>
            <a:ext cx="1433500" cy="1783425"/>
          </a:xfrm>
          <a:prstGeom prst="rect">
            <a:avLst/>
          </a:prstGeom>
          <a:noFill/>
          <a:ln>
            <a:noFill/>
          </a:ln>
        </p:spPr>
      </p:pic>
      <p:pic>
        <p:nvPicPr>
          <p:cNvPr id="259" name="Google Shape;259;p38"/>
          <p:cNvPicPr preferRelativeResize="0"/>
          <p:nvPr/>
        </p:nvPicPr>
        <p:blipFill rotWithShape="1">
          <a:blip r:embed="rId7">
            <a:alphaModFix/>
          </a:blip>
          <a:srcRect b="3951" l="9566" r="4404" t="3711"/>
          <a:stretch/>
        </p:blipFill>
        <p:spPr>
          <a:xfrm>
            <a:off x="5167325" y="3169575"/>
            <a:ext cx="1433501" cy="1783425"/>
          </a:xfrm>
          <a:prstGeom prst="rect">
            <a:avLst/>
          </a:prstGeom>
          <a:noFill/>
          <a:ln>
            <a:noFill/>
          </a:ln>
        </p:spPr>
      </p:pic>
      <p:pic>
        <p:nvPicPr>
          <p:cNvPr id="260" name="Google Shape;260;p38"/>
          <p:cNvPicPr preferRelativeResize="0"/>
          <p:nvPr/>
        </p:nvPicPr>
        <p:blipFill rotWithShape="1">
          <a:blip r:embed="rId8">
            <a:alphaModFix/>
          </a:blip>
          <a:srcRect b="4036" l="9394" r="4576" t="3806"/>
          <a:stretch/>
        </p:blipFill>
        <p:spPr>
          <a:xfrm>
            <a:off x="7167575" y="3169575"/>
            <a:ext cx="1433500" cy="1783425"/>
          </a:xfrm>
          <a:prstGeom prst="rect">
            <a:avLst/>
          </a:prstGeom>
          <a:noFill/>
          <a:ln>
            <a:noFill/>
          </a:ln>
        </p:spPr>
      </p:pic>
      <p:sp>
        <p:nvSpPr>
          <p:cNvPr id="261" name="Google Shape;261;p38"/>
          <p:cNvSpPr txBox="1"/>
          <p:nvPr/>
        </p:nvSpPr>
        <p:spPr>
          <a:xfrm>
            <a:off x="5439900" y="2669925"/>
            <a:ext cx="2705400" cy="400200"/>
          </a:xfrm>
          <a:prstGeom prst="rect">
            <a:avLst/>
          </a:prstGeom>
          <a:solidFill>
            <a:srgbClr val="272727">
              <a:alpha val="9330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bel"/>
                <a:ea typeface="Abel"/>
                <a:cs typeface="Abel"/>
                <a:sym typeface="Abel"/>
              </a:rPr>
              <a:t>1-Mile Food Desert</a:t>
            </a:r>
            <a:endParaRPr>
              <a:solidFill>
                <a:schemeClr val="lt1"/>
              </a:solidFill>
              <a:latin typeface="Abel"/>
              <a:ea typeface="Abel"/>
              <a:cs typeface="Abel"/>
              <a:sym typeface="Abel"/>
            </a:endParaRPr>
          </a:p>
        </p:txBody>
      </p:sp>
      <p:sp>
        <p:nvSpPr>
          <p:cNvPr id="262" name="Google Shape;262;p38"/>
          <p:cNvSpPr txBox="1"/>
          <p:nvPr/>
        </p:nvSpPr>
        <p:spPr>
          <a:xfrm>
            <a:off x="3530066" y="3169575"/>
            <a:ext cx="7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bel"/>
                <a:ea typeface="Abel"/>
                <a:cs typeface="Abel"/>
                <a:sym typeface="Abel"/>
              </a:rPr>
              <a:t>2019</a:t>
            </a:r>
            <a:endParaRPr>
              <a:solidFill>
                <a:schemeClr val="dk1"/>
              </a:solidFill>
              <a:latin typeface="Abel"/>
              <a:ea typeface="Abel"/>
              <a:cs typeface="Abel"/>
              <a:sym typeface="Abel"/>
            </a:endParaRPr>
          </a:p>
        </p:txBody>
      </p:sp>
      <p:sp>
        <p:nvSpPr>
          <p:cNvPr id="263" name="Google Shape;263;p38"/>
          <p:cNvSpPr txBox="1"/>
          <p:nvPr/>
        </p:nvSpPr>
        <p:spPr>
          <a:xfrm>
            <a:off x="1389092" y="3169575"/>
            <a:ext cx="10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r>
              <a:rPr lang="en">
                <a:solidFill>
                  <a:schemeClr val="dk1"/>
                </a:solidFill>
                <a:latin typeface="Abel"/>
                <a:ea typeface="Abel"/>
                <a:cs typeface="Abel"/>
                <a:sym typeface="Abel"/>
              </a:rPr>
              <a:t>2010</a:t>
            </a:r>
            <a:r>
              <a:rPr lang="en">
                <a:solidFill>
                  <a:schemeClr val="lt1"/>
                </a:solidFill>
                <a:latin typeface="Abel"/>
                <a:ea typeface="Abel"/>
                <a:cs typeface="Abel"/>
                <a:sym typeface="Abel"/>
              </a:rPr>
              <a:t> </a:t>
            </a:r>
            <a:endParaRPr>
              <a:solidFill>
                <a:schemeClr val="lt1"/>
              </a:solidFill>
              <a:latin typeface="Abel"/>
              <a:ea typeface="Abel"/>
              <a:cs typeface="Abel"/>
              <a:sym typeface="Abel"/>
            </a:endParaRPr>
          </a:p>
        </p:txBody>
      </p:sp>
      <p:sp>
        <p:nvSpPr>
          <p:cNvPr id="264" name="Google Shape;264;p38"/>
          <p:cNvSpPr txBox="1"/>
          <p:nvPr/>
        </p:nvSpPr>
        <p:spPr>
          <a:xfrm>
            <a:off x="5824525" y="3169575"/>
            <a:ext cx="10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 </a:t>
            </a:r>
            <a:r>
              <a:rPr lang="en">
                <a:solidFill>
                  <a:schemeClr val="dk1"/>
                </a:solidFill>
                <a:latin typeface="Abel"/>
                <a:ea typeface="Abel"/>
                <a:cs typeface="Abel"/>
                <a:sym typeface="Abel"/>
              </a:rPr>
              <a:t>2010</a:t>
            </a:r>
            <a:r>
              <a:rPr lang="en">
                <a:solidFill>
                  <a:schemeClr val="lt1"/>
                </a:solidFill>
                <a:latin typeface="Abel"/>
                <a:ea typeface="Abel"/>
                <a:cs typeface="Abel"/>
                <a:sym typeface="Abel"/>
              </a:rPr>
              <a:t> </a:t>
            </a:r>
            <a:endParaRPr>
              <a:solidFill>
                <a:schemeClr val="lt1"/>
              </a:solidFill>
              <a:latin typeface="Abel"/>
              <a:ea typeface="Abel"/>
              <a:cs typeface="Abel"/>
              <a:sym typeface="Abel"/>
            </a:endParaRPr>
          </a:p>
        </p:txBody>
      </p:sp>
      <p:sp>
        <p:nvSpPr>
          <p:cNvPr id="265" name="Google Shape;265;p38"/>
          <p:cNvSpPr txBox="1"/>
          <p:nvPr/>
        </p:nvSpPr>
        <p:spPr>
          <a:xfrm>
            <a:off x="7941978" y="3198575"/>
            <a:ext cx="7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bel"/>
                <a:ea typeface="Abel"/>
                <a:cs typeface="Abel"/>
                <a:sym typeface="Abel"/>
              </a:rPr>
              <a:t>2019</a:t>
            </a:r>
            <a:endParaRPr>
              <a:solidFill>
                <a:schemeClr val="dk1"/>
              </a:solidFill>
              <a:latin typeface="Abel"/>
              <a:ea typeface="Abel"/>
              <a:cs typeface="Abel"/>
              <a:sym typeface="Abel"/>
            </a:endParaRPr>
          </a:p>
        </p:txBody>
      </p:sp>
      <p:sp>
        <p:nvSpPr>
          <p:cNvPr id="266" name="Google Shape;266;p38"/>
          <p:cNvSpPr txBox="1"/>
          <p:nvPr/>
        </p:nvSpPr>
        <p:spPr>
          <a:xfrm>
            <a:off x="972975" y="2669925"/>
            <a:ext cx="2705400" cy="400200"/>
          </a:xfrm>
          <a:prstGeom prst="rect">
            <a:avLst/>
          </a:prstGeom>
          <a:solidFill>
            <a:srgbClr val="272727">
              <a:alpha val="9330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Abel"/>
                <a:ea typeface="Abel"/>
                <a:cs typeface="Abel"/>
                <a:sym typeface="Abel"/>
              </a:rPr>
              <a:t>Half-Mile Food Desert</a:t>
            </a:r>
            <a:endParaRPr>
              <a:solidFill>
                <a:schemeClr val="lt1"/>
              </a:solidFill>
              <a:latin typeface="Abel"/>
              <a:ea typeface="Abel"/>
              <a:cs typeface="Abel"/>
              <a:sym typeface="Abel"/>
            </a:endParaRPr>
          </a:p>
        </p:txBody>
      </p:sp>
      <p:sp>
        <p:nvSpPr>
          <p:cNvPr id="267" name="Google Shape;267;p38"/>
          <p:cNvSpPr txBox="1"/>
          <p:nvPr/>
        </p:nvSpPr>
        <p:spPr>
          <a:xfrm>
            <a:off x="2024525" y="3794125"/>
            <a:ext cx="89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3ECD00"/>
                </a:solidFill>
              </a:rPr>
              <a:t>7% </a:t>
            </a:r>
            <a:r>
              <a:rPr b="1" lang="en" sz="1000">
                <a:solidFill>
                  <a:srgbClr val="3ECD00"/>
                </a:solidFill>
              </a:rPr>
              <a:t>decrease</a:t>
            </a:r>
            <a:endParaRPr sz="1200"/>
          </a:p>
        </p:txBody>
      </p:sp>
      <p:sp>
        <p:nvSpPr>
          <p:cNvPr id="268" name="Google Shape;268;p38"/>
          <p:cNvSpPr txBox="1"/>
          <p:nvPr/>
        </p:nvSpPr>
        <p:spPr>
          <a:xfrm>
            <a:off x="6450975" y="3791888"/>
            <a:ext cx="89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0000"/>
                </a:solidFill>
              </a:rPr>
              <a:t>1.7% </a:t>
            </a:r>
            <a:r>
              <a:rPr b="1" lang="en" sz="1000">
                <a:solidFill>
                  <a:srgbClr val="FF0000"/>
                </a:solidFill>
              </a:rPr>
              <a:t>increase</a:t>
            </a:r>
            <a:endParaRPr sz="1200">
              <a:solidFill>
                <a:srgbClr val="FF0000"/>
              </a:solidFill>
            </a:endParaRPr>
          </a:p>
        </p:txBody>
      </p:sp>
      <p:sp>
        <p:nvSpPr>
          <p:cNvPr id="269" name="Google Shape;269;p38"/>
          <p:cNvSpPr/>
          <p:nvPr/>
        </p:nvSpPr>
        <p:spPr>
          <a:xfrm>
            <a:off x="2251500" y="3624650"/>
            <a:ext cx="468000" cy="167400"/>
          </a:xfrm>
          <a:prstGeom prst="rightArrow">
            <a:avLst>
              <a:gd fmla="val 50000" name="adj1"/>
              <a:gd fmla="val 50000" name="adj2"/>
            </a:avLst>
          </a:prstGeom>
          <a:solidFill>
            <a:schemeClr val="lt1"/>
          </a:solidFill>
          <a:ln cap="flat" cmpd="sng" w="9525">
            <a:solidFill>
              <a:srgbClr val="3EC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8"/>
          <p:cNvSpPr/>
          <p:nvPr/>
        </p:nvSpPr>
        <p:spPr>
          <a:xfrm>
            <a:off x="6650200" y="3624650"/>
            <a:ext cx="468000" cy="167400"/>
          </a:xfrm>
          <a:prstGeom prst="rightArrow">
            <a:avLst>
              <a:gd fmla="val 50000" name="adj1"/>
              <a:gd fmla="val 50000" name="adj2"/>
            </a:avLst>
          </a:prstGeom>
          <a:solidFill>
            <a:schemeClr val="lt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39"/>
          <p:cNvSpPr/>
          <p:nvPr/>
        </p:nvSpPr>
        <p:spPr>
          <a:xfrm>
            <a:off x="285750" y="247650"/>
            <a:ext cx="8520600" cy="4648200"/>
          </a:xfrm>
          <a:prstGeom prst="rect">
            <a:avLst/>
          </a:prstGeom>
          <a:solidFill>
            <a:srgbClr val="FFFFFF">
              <a:alpha val="787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txBox="1"/>
          <p:nvPr>
            <p:ph type="title"/>
          </p:nvPr>
        </p:nvSpPr>
        <p:spPr>
          <a:xfrm>
            <a:off x="311700" y="902225"/>
            <a:ext cx="8520600" cy="39936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t/>
            </a:r>
            <a:endParaRPr sz="1800"/>
          </a:p>
          <a:p>
            <a:pPr indent="0" lvl="0" marL="457200" rtl="0" algn="l">
              <a:lnSpc>
                <a:spcPct val="115000"/>
              </a:lnSpc>
              <a:spcBef>
                <a:spcPts val="1200"/>
              </a:spcBef>
              <a:spcAft>
                <a:spcPts val="1200"/>
              </a:spcAft>
              <a:buNone/>
            </a:pPr>
            <a:r>
              <a:t/>
            </a:r>
            <a:endParaRPr>
              <a:highlight>
                <a:srgbClr val="CCCCCC"/>
              </a:highlight>
              <a:latin typeface="Abel"/>
              <a:ea typeface="Abel"/>
              <a:cs typeface="Abel"/>
              <a:sym typeface="Abel"/>
            </a:endParaRPr>
          </a:p>
        </p:txBody>
      </p:sp>
      <p:sp>
        <p:nvSpPr>
          <p:cNvPr id="277" name="Google Shape;277;p39"/>
          <p:cNvSpPr txBox="1"/>
          <p:nvPr>
            <p:ph type="title"/>
          </p:nvPr>
        </p:nvSpPr>
        <p:spPr>
          <a:xfrm>
            <a:off x="-140250" y="152400"/>
            <a:ext cx="9372600" cy="750000"/>
          </a:xfrm>
          <a:prstGeom prst="rect">
            <a:avLst/>
          </a:prstGeom>
          <a:solidFill>
            <a:srgbClr val="272727">
              <a:alpha val="9330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2"/>
                </a:solidFill>
                <a:latin typeface="Abel"/>
                <a:ea typeface="Abel"/>
                <a:cs typeface="Abel"/>
                <a:sym typeface="Abel"/>
              </a:rPr>
              <a:t>    </a:t>
            </a:r>
            <a:r>
              <a:rPr b="1" lang="en" u="sng">
                <a:solidFill>
                  <a:schemeClr val="lt2"/>
                </a:solidFill>
                <a:latin typeface="Abel"/>
                <a:ea typeface="Abel"/>
                <a:cs typeface="Abel"/>
                <a:sym typeface="Abel"/>
              </a:rPr>
              <a:t>Di</a:t>
            </a:r>
            <a:r>
              <a:rPr b="1" lang="en" u="sng">
                <a:solidFill>
                  <a:schemeClr val="lt2"/>
                </a:solidFill>
                <a:latin typeface="Abel"/>
                <a:ea typeface="Abel"/>
                <a:cs typeface="Abel"/>
                <a:sym typeface="Abel"/>
              </a:rPr>
              <a:t>fferences between 2010 and 2019</a:t>
            </a:r>
            <a:r>
              <a:rPr lang="en">
                <a:solidFill>
                  <a:schemeClr val="lt2"/>
                </a:solidFill>
                <a:latin typeface="Abel"/>
                <a:ea typeface="Abel"/>
                <a:cs typeface="Abel"/>
                <a:sym typeface="Abel"/>
              </a:rPr>
              <a:t> </a:t>
            </a:r>
            <a:endParaRPr>
              <a:solidFill>
                <a:schemeClr val="lt2"/>
              </a:solidFill>
              <a:latin typeface="Abel"/>
              <a:ea typeface="Abel"/>
              <a:cs typeface="Abel"/>
              <a:sym typeface="Abel"/>
            </a:endParaRPr>
          </a:p>
        </p:txBody>
      </p:sp>
      <p:graphicFrame>
        <p:nvGraphicFramePr>
          <p:cNvPr id="278" name="Google Shape;278;p39"/>
          <p:cNvGraphicFramePr/>
          <p:nvPr/>
        </p:nvGraphicFramePr>
        <p:xfrm>
          <a:off x="1130400" y="1028425"/>
          <a:ext cx="3000000" cy="3000000"/>
        </p:xfrm>
        <a:graphic>
          <a:graphicData uri="http://schemas.openxmlformats.org/drawingml/2006/table">
            <a:tbl>
              <a:tblPr>
                <a:noFill/>
                <a:tableStyleId>{646AF335-BA01-440F-A223-F9BFF1DFF954}</a:tableStyleId>
              </a:tblPr>
              <a:tblGrid>
                <a:gridCol w="941775"/>
                <a:gridCol w="1510925"/>
                <a:gridCol w="1510925"/>
                <a:gridCol w="1510925"/>
                <a:gridCol w="1510925"/>
              </a:tblGrid>
              <a:tr h="396200">
                <a:tc rowSpan="2">
                  <a:txBody>
                    <a:bodyPr/>
                    <a:lstStyle/>
                    <a:p>
                      <a:pPr indent="0" lvl="0" marL="0" rtl="0" algn="l">
                        <a:spcBef>
                          <a:spcPts val="0"/>
                        </a:spcBef>
                        <a:spcAft>
                          <a:spcPts val="0"/>
                        </a:spcAft>
                        <a:buNone/>
                      </a:pPr>
                      <a:r>
                        <a:t/>
                      </a:r>
                      <a:endParaRPr b="1" sz="900"/>
                    </a:p>
                  </a:txBody>
                  <a:tcPr marT="91425" marB="91425" marR="91425" marL="91425">
                    <a:solidFill>
                      <a:srgbClr val="FFFFFF">
                        <a:alpha val="53070"/>
                      </a:srgbClr>
                    </a:solidFill>
                  </a:tcPr>
                </a:tc>
                <a:tc gridSpan="2">
                  <a:txBody>
                    <a:bodyPr/>
                    <a:lstStyle/>
                    <a:p>
                      <a:pPr indent="0" lvl="0" marL="0" rtl="0" algn="ctr">
                        <a:spcBef>
                          <a:spcPts val="0"/>
                        </a:spcBef>
                        <a:spcAft>
                          <a:spcPts val="0"/>
                        </a:spcAft>
                        <a:buNone/>
                      </a:pPr>
                      <a:r>
                        <a:rPr b="1" lang="en"/>
                        <a:t>US Overall</a:t>
                      </a:r>
                      <a:endParaRPr b="1"/>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rgbClr val="FFFFFF">
                        <a:alpha val="53070"/>
                      </a:srgbClr>
                    </a:solidFill>
                  </a:tcPr>
                </a:tc>
                <a:tc hMerge="1"/>
                <a:tc gridSpan="2">
                  <a:txBody>
                    <a:bodyPr/>
                    <a:lstStyle/>
                    <a:p>
                      <a:pPr indent="0" lvl="0" marL="0" rtl="0" algn="ctr">
                        <a:spcBef>
                          <a:spcPts val="0"/>
                        </a:spcBef>
                        <a:spcAft>
                          <a:spcPts val="0"/>
                        </a:spcAft>
                        <a:buNone/>
                      </a:pPr>
                      <a:r>
                        <a:rPr b="1" lang="en"/>
                        <a:t>DC</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c hMerge="1"/>
              </a:tr>
              <a:tr h="320000">
                <a:tc vMerge="1"/>
                <a:tc>
                  <a:txBody>
                    <a:bodyPr/>
                    <a:lstStyle/>
                    <a:p>
                      <a:pPr indent="0" lvl="0" marL="0" rtl="0" algn="l">
                        <a:spcBef>
                          <a:spcPts val="0"/>
                        </a:spcBef>
                        <a:spcAft>
                          <a:spcPts val="0"/>
                        </a:spcAft>
                        <a:buNone/>
                      </a:pPr>
                      <a:r>
                        <a:rPr lang="en" sz="900"/>
                        <a:t>half-mile</a:t>
                      </a:r>
                      <a:endParaRPr sz="9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c>
                  <a:txBody>
                    <a:bodyPr/>
                    <a:lstStyle/>
                    <a:p>
                      <a:pPr indent="0" lvl="0" marL="0" rtl="0" algn="l">
                        <a:spcBef>
                          <a:spcPts val="0"/>
                        </a:spcBef>
                        <a:spcAft>
                          <a:spcPts val="0"/>
                        </a:spcAft>
                        <a:buNone/>
                      </a:pPr>
                      <a:r>
                        <a:rPr lang="en" sz="900"/>
                        <a:t>1-mile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c>
                  <a:txBody>
                    <a:bodyPr/>
                    <a:lstStyle/>
                    <a:p>
                      <a:pPr indent="0" lvl="0" marL="0" rtl="0" algn="l">
                        <a:spcBef>
                          <a:spcPts val="0"/>
                        </a:spcBef>
                        <a:spcAft>
                          <a:spcPts val="0"/>
                        </a:spcAft>
                        <a:buNone/>
                      </a:pPr>
                      <a:r>
                        <a:rPr lang="en" sz="900"/>
                        <a:t>half-mile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c>
                  <a:txBody>
                    <a:bodyPr/>
                    <a:lstStyle/>
                    <a:p>
                      <a:pPr indent="0" lvl="0" marL="0" rtl="0" algn="l">
                        <a:spcBef>
                          <a:spcPts val="0"/>
                        </a:spcBef>
                        <a:spcAft>
                          <a:spcPts val="0"/>
                        </a:spcAft>
                        <a:buNone/>
                      </a:pPr>
                      <a:r>
                        <a:rPr lang="en" sz="900"/>
                        <a:t>1-mile</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r>
              <a:tr h="502900">
                <a:tc>
                  <a:txBody>
                    <a:bodyPr/>
                    <a:lstStyle/>
                    <a:p>
                      <a:pPr indent="0" lvl="0" marL="0" rtl="0" algn="r">
                        <a:spcBef>
                          <a:spcPts val="0"/>
                        </a:spcBef>
                        <a:spcAft>
                          <a:spcPts val="0"/>
                        </a:spcAft>
                        <a:buNone/>
                      </a:pPr>
                      <a:r>
                        <a:rPr b="1" lang="en" sz="1500"/>
                        <a:t>2010</a:t>
                      </a:r>
                      <a:endParaRPr b="1" sz="1500"/>
                    </a:p>
                  </a:txBody>
                  <a:tcPr marT="91425" marB="91425" marR="91425" marL="91425">
                    <a:solidFill>
                      <a:srgbClr val="FFFFFF">
                        <a:alpha val="53070"/>
                      </a:srgbClr>
                    </a:solidFill>
                  </a:tcPr>
                </a:tc>
                <a:tc>
                  <a:txBody>
                    <a:bodyPr/>
                    <a:lstStyle/>
                    <a:p>
                      <a:pPr indent="0" lvl="0" marL="0" rtl="0" algn="l">
                        <a:spcBef>
                          <a:spcPts val="0"/>
                        </a:spcBef>
                        <a:spcAft>
                          <a:spcPts val="0"/>
                        </a:spcAft>
                        <a:buNone/>
                      </a:pPr>
                      <a:r>
                        <a:rPr b="1" lang="en" sz="1200"/>
                        <a:t>27.2%</a:t>
                      </a:r>
                      <a:endParaRPr b="1" sz="1200"/>
                    </a:p>
                    <a:p>
                      <a:pPr indent="0" lvl="0" marL="0" rtl="0" algn="l">
                        <a:spcBef>
                          <a:spcPts val="0"/>
                        </a:spcBef>
                        <a:spcAft>
                          <a:spcPts val="0"/>
                        </a:spcAft>
                        <a:buNone/>
                      </a:pPr>
                      <a:r>
                        <a:rPr lang="en" sz="900"/>
                        <a:t>(19k of 72k)</a:t>
                      </a:r>
                      <a:endParaRPr b="1" sz="900"/>
                    </a:p>
                  </a:txBody>
                  <a:tcPr marT="91425" marB="91425" marR="91425" marL="91425">
                    <a:lnT cap="flat" cmpd="sng" w="9525">
                      <a:solidFill>
                        <a:srgbClr val="9E9E9E"/>
                      </a:solidFill>
                      <a:prstDash val="solid"/>
                      <a:round/>
                      <a:headEnd len="sm" w="sm" type="none"/>
                      <a:tailEnd len="sm" w="sm" type="none"/>
                    </a:lnT>
                    <a:solidFill>
                      <a:srgbClr val="FFFFFF">
                        <a:alpha val="53070"/>
                      </a:srgbClr>
                    </a:solidFill>
                  </a:tcPr>
                </a:tc>
                <a:tc>
                  <a:txBody>
                    <a:bodyPr/>
                    <a:lstStyle/>
                    <a:p>
                      <a:pPr indent="0" lvl="0" marL="0" rtl="0" algn="l">
                        <a:spcBef>
                          <a:spcPts val="0"/>
                        </a:spcBef>
                        <a:spcAft>
                          <a:spcPts val="0"/>
                        </a:spcAft>
                        <a:buNone/>
                      </a:pPr>
                      <a:r>
                        <a:rPr b="1" lang="en" sz="1200"/>
                        <a:t>12.3%</a:t>
                      </a:r>
                      <a:endParaRPr b="1" sz="1200"/>
                    </a:p>
                    <a:p>
                      <a:pPr indent="0" lvl="0" marL="0" rtl="0" algn="l">
                        <a:spcBef>
                          <a:spcPts val="0"/>
                        </a:spcBef>
                        <a:spcAft>
                          <a:spcPts val="0"/>
                        </a:spcAft>
                        <a:buNone/>
                      </a:pPr>
                      <a:r>
                        <a:rPr lang="en" sz="900"/>
                        <a:t>(9k of 72k)</a:t>
                      </a:r>
                      <a:endParaRPr b="1" sz="9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rgbClr val="FFFFFF">
                        <a:alpha val="53070"/>
                      </a:srgbClr>
                    </a:solidFill>
                  </a:tcPr>
                </a:tc>
                <a:tc>
                  <a:txBody>
                    <a:bodyPr/>
                    <a:lstStyle/>
                    <a:p>
                      <a:pPr indent="0" lvl="0" marL="0" rtl="0" algn="l">
                        <a:spcBef>
                          <a:spcPts val="0"/>
                        </a:spcBef>
                        <a:spcAft>
                          <a:spcPts val="0"/>
                        </a:spcAft>
                        <a:buNone/>
                      </a:pPr>
                      <a:r>
                        <a:rPr b="1" lang="en" sz="1200"/>
                        <a:t>34.0% </a:t>
                      </a:r>
                      <a:br>
                        <a:rPr b="1" lang="en" sz="900"/>
                      </a:br>
                      <a:r>
                        <a:rPr lang="en" sz="900"/>
                        <a:t>(61 of 179)</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c>
                  <a:txBody>
                    <a:bodyPr/>
                    <a:lstStyle/>
                    <a:p>
                      <a:pPr indent="0" lvl="0" marL="0" rtl="0" algn="l">
                        <a:spcBef>
                          <a:spcPts val="0"/>
                        </a:spcBef>
                        <a:spcAft>
                          <a:spcPts val="0"/>
                        </a:spcAft>
                        <a:buNone/>
                      </a:pPr>
                      <a:r>
                        <a:rPr b="1" lang="en" sz="1200"/>
                        <a:t>5.0%</a:t>
                      </a:r>
                      <a:endParaRPr b="1" sz="1200"/>
                    </a:p>
                    <a:p>
                      <a:pPr indent="0" lvl="0" marL="0" rtl="0" algn="l">
                        <a:spcBef>
                          <a:spcPts val="0"/>
                        </a:spcBef>
                        <a:spcAft>
                          <a:spcPts val="0"/>
                        </a:spcAft>
                        <a:buNone/>
                      </a:pPr>
                      <a:r>
                        <a:rPr lang="en" sz="900"/>
                        <a:t>(9 of 179)</a:t>
                      </a:r>
                      <a:endParaRPr b="1"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r>
              <a:tr h="502900">
                <a:tc>
                  <a:txBody>
                    <a:bodyPr/>
                    <a:lstStyle/>
                    <a:p>
                      <a:pPr indent="0" lvl="0" marL="0" rtl="0" algn="r">
                        <a:spcBef>
                          <a:spcPts val="0"/>
                        </a:spcBef>
                        <a:spcAft>
                          <a:spcPts val="0"/>
                        </a:spcAft>
                        <a:buNone/>
                      </a:pPr>
                      <a:r>
                        <a:rPr b="1" lang="en" sz="1500"/>
                        <a:t>2019</a:t>
                      </a:r>
                      <a:endParaRPr b="1" sz="1500"/>
                    </a:p>
                  </a:txBody>
                  <a:tcPr marT="91425" marB="91425" marR="91425" marL="91425">
                    <a:solidFill>
                      <a:srgbClr val="FFFFFF">
                        <a:alpha val="53070"/>
                      </a:srgbClr>
                    </a:solidFill>
                  </a:tcPr>
                </a:tc>
                <a:tc>
                  <a:txBody>
                    <a:bodyPr/>
                    <a:lstStyle/>
                    <a:p>
                      <a:pPr indent="0" lvl="0" marL="0" rtl="0" algn="l">
                        <a:spcBef>
                          <a:spcPts val="0"/>
                        </a:spcBef>
                        <a:spcAft>
                          <a:spcPts val="0"/>
                        </a:spcAft>
                        <a:buNone/>
                      </a:pPr>
                      <a:r>
                        <a:rPr b="1" lang="en" sz="1200"/>
                        <a:t>27.9%</a:t>
                      </a:r>
                      <a:endParaRPr b="1" sz="1200"/>
                    </a:p>
                    <a:p>
                      <a:pPr indent="0" lvl="0" marL="0" rtl="0" algn="l">
                        <a:spcBef>
                          <a:spcPts val="0"/>
                        </a:spcBef>
                        <a:spcAft>
                          <a:spcPts val="0"/>
                        </a:spcAft>
                        <a:buClr>
                          <a:schemeClr val="dk1"/>
                        </a:buClr>
                        <a:buSzPts val="1100"/>
                        <a:buFont typeface="Arial"/>
                        <a:buNone/>
                      </a:pPr>
                      <a:r>
                        <a:rPr lang="en" sz="900"/>
                        <a:t>(20k of 72k)</a:t>
                      </a:r>
                      <a:endParaRPr b="1" sz="1100">
                        <a:solidFill>
                          <a:srgbClr val="FF0000"/>
                        </a:solidFill>
                      </a:endParaRPr>
                    </a:p>
                  </a:txBody>
                  <a:tcPr marT="91425" marB="91425" marR="91425" marL="91425">
                    <a:solidFill>
                      <a:srgbClr val="FFFFFF">
                        <a:alpha val="53070"/>
                      </a:srgbClr>
                    </a:solidFill>
                  </a:tcPr>
                </a:tc>
                <a:tc>
                  <a:txBody>
                    <a:bodyPr/>
                    <a:lstStyle/>
                    <a:p>
                      <a:pPr indent="0" lvl="0" marL="0" rtl="0" algn="l">
                        <a:spcBef>
                          <a:spcPts val="0"/>
                        </a:spcBef>
                        <a:spcAft>
                          <a:spcPts val="0"/>
                        </a:spcAft>
                        <a:buNone/>
                      </a:pPr>
                      <a:r>
                        <a:rPr b="1" lang="en" sz="1200"/>
                        <a:t>12.8%</a:t>
                      </a:r>
                      <a:endParaRPr b="1" sz="1200"/>
                    </a:p>
                    <a:p>
                      <a:pPr indent="0" lvl="0" marL="0" rtl="0" algn="l">
                        <a:spcBef>
                          <a:spcPts val="0"/>
                        </a:spcBef>
                        <a:spcAft>
                          <a:spcPts val="0"/>
                        </a:spcAft>
                        <a:buClr>
                          <a:schemeClr val="dk1"/>
                        </a:buClr>
                        <a:buSzPts val="1100"/>
                        <a:buFont typeface="Arial"/>
                        <a:buNone/>
                      </a:pPr>
                      <a:r>
                        <a:rPr lang="en" sz="900"/>
                        <a:t>(9.2k of 72k)</a:t>
                      </a:r>
                      <a:endParaRPr b="1" sz="900"/>
                    </a:p>
                  </a:txBody>
                  <a:tcPr marT="91425" marB="91425" marR="91425" marL="91425">
                    <a:lnR cap="flat" cmpd="sng" w="9525">
                      <a:solidFill>
                        <a:srgbClr val="9E9E9E"/>
                      </a:solidFill>
                      <a:prstDash val="solid"/>
                      <a:round/>
                      <a:headEnd len="sm" w="sm" type="none"/>
                      <a:tailEnd len="sm" w="sm" type="none"/>
                    </a:lnR>
                    <a:solidFill>
                      <a:srgbClr val="FFFFFF">
                        <a:alpha val="53070"/>
                      </a:srgbClr>
                    </a:solidFill>
                  </a:tcPr>
                </a:tc>
                <a:tc>
                  <a:txBody>
                    <a:bodyPr/>
                    <a:lstStyle/>
                    <a:p>
                      <a:pPr indent="0" lvl="0" marL="0" rtl="0" algn="l">
                        <a:spcBef>
                          <a:spcPts val="0"/>
                        </a:spcBef>
                        <a:spcAft>
                          <a:spcPts val="0"/>
                        </a:spcAft>
                        <a:buClr>
                          <a:schemeClr val="dk1"/>
                        </a:buClr>
                        <a:buSzPts val="1100"/>
                        <a:buFont typeface="Arial"/>
                        <a:buNone/>
                      </a:pPr>
                      <a:r>
                        <a:rPr b="1" lang="en" sz="1200">
                          <a:solidFill>
                            <a:schemeClr val="dk1"/>
                          </a:solidFill>
                        </a:rPr>
                        <a:t>27.0%</a:t>
                      </a:r>
                      <a:br>
                        <a:rPr b="1" lang="en" sz="900">
                          <a:solidFill>
                            <a:schemeClr val="dk1"/>
                          </a:solidFill>
                        </a:rPr>
                      </a:br>
                      <a:r>
                        <a:rPr lang="en" sz="900">
                          <a:solidFill>
                            <a:schemeClr val="dk1"/>
                          </a:solidFill>
                        </a:rPr>
                        <a:t>(49 of 179)</a:t>
                      </a:r>
                      <a:endParaRPr b="1" sz="1100">
                        <a:solidFill>
                          <a:srgbClr val="30A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c>
                  <a:txBody>
                    <a:bodyPr/>
                    <a:lstStyle/>
                    <a:p>
                      <a:pPr indent="0" lvl="0" marL="0" rtl="0" algn="l">
                        <a:spcBef>
                          <a:spcPts val="0"/>
                        </a:spcBef>
                        <a:spcAft>
                          <a:spcPts val="0"/>
                        </a:spcAft>
                        <a:buNone/>
                      </a:pPr>
                      <a:r>
                        <a:rPr b="1" lang="en" sz="1200"/>
                        <a:t>6.7%</a:t>
                      </a:r>
                      <a:br>
                        <a:rPr b="1" lang="en" sz="900"/>
                      </a:br>
                      <a:r>
                        <a:rPr lang="en" sz="900"/>
                        <a:t>(12 of 179)</a:t>
                      </a:r>
                      <a:endParaRPr b="1" sz="11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r>
              <a:tr h="518125">
                <a:tc>
                  <a:txBody>
                    <a:bodyPr/>
                    <a:lstStyle/>
                    <a:p>
                      <a:pPr indent="0" lvl="0" marL="0" rtl="0" algn="r">
                        <a:spcBef>
                          <a:spcPts val="0"/>
                        </a:spcBef>
                        <a:spcAft>
                          <a:spcPts val="0"/>
                        </a:spcAft>
                        <a:buNone/>
                      </a:pPr>
                      <a:r>
                        <a:rPr b="1" lang="en" sz="1100"/>
                        <a:t>Difference</a:t>
                      </a:r>
                      <a:endParaRPr b="1" sz="1100"/>
                    </a:p>
                  </a:txBody>
                  <a:tcPr marT="91425" marB="91425" marR="91425" marL="91425">
                    <a:solidFill>
                      <a:srgbClr val="FFFFFF">
                        <a:alpha val="53070"/>
                      </a:srgbClr>
                    </a:solidFill>
                  </a:tcPr>
                </a:tc>
                <a:tc>
                  <a:txBody>
                    <a:bodyPr/>
                    <a:lstStyle/>
                    <a:p>
                      <a:pPr indent="0" lvl="0" marL="0" rtl="0" algn="l">
                        <a:spcBef>
                          <a:spcPts val="0"/>
                        </a:spcBef>
                        <a:spcAft>
                          <a:spcPts val="0"/>
                        </a:spcAft>
                        <a:buClr>
                          <a:schemeClr val="dk1"/>
                        </a:buClr>
                        <a:buSzPts val="1100"/>
                        <a:buFont typeface="Arial"/>
                        <a:buNone/>
                      </a:pPr>
                      <a:r>
                        <a:rPr b="1" lang="en" sz="1500">
                          <a:solidFill>
                            <a:srgbClr val="FF0000"/>
                          </a:solidFill>
                        </a:rPr>
                        <a:t>(▲ 0.7%)</a:t>
                      </a:r>
                      <a:endParaRPr b="1" sz="1600"/>
                    </a:p>
                  </a:txBody>
                  <a:tcPr marT="91425" marB="91425" marR="91425" marL="91425">
                    <a:solidFill>
                      <a:srgbClr val="FFFFFF">
                        <a:alpha val="53070"/>
                      </a:srgbClr>
                    </a:solidFill>
                  </a:tcPr>
                </a:tc>
                <a:tc>
                  <a:txBody>
                    <a:bodyPr/>
                    <a:lstStyle/>
                    <a:p>
                      <a:pPr indent="0" lvl="0" marL="0" rtl="0" algn="l">
                        <a:spcBef>
                          <a:spcPts val="0"/>
                        </a:spcBef>
                        <a:spcAft>
                          <a:spcPts val="0"/>
                        </a:spcAft>
                        <a:buClr>
                          <a:schemeClr val="dk1"/>
                        </a:buClr>
                        <a:buSzPts val="1100"/>
                        <a:buFont typeface="Arial"/>
                        <a:buNone/>
                      </a:pPr>
                      <a:r>
                        <a:rPr b="1" lang="en" sz="1500">
                          <a:solidFill>
                            <a:srgbClr val="FF0000"/>
                          </a:solidFill>
                        </a:rPr>
                        <a:t>(▲ 0.5%)</a:t>
                      </a:r>
                      <a:endParaRPr b="1" sz="1600"/>
                    </a:p>
                  </a:txBody>
                  <a:tcPr marT="91425" marB="91425" marR="91425" marL="91425">
                    <a:lnR cap="flat" cmpd="sng" w="9525">
                      <a:solidFill>
                        <a:srgbClr val="9E9E9E"/>
                      </a:solidFill>
                      <a:prstDash val="solid"/>
                      <a:round/>
                      <a:headEnd len="sm" w="sm" type="none"/>
                      <a:tailEnd len="sm" w="sm" type="none"/>
                    </a:lnR>
                    <a:solidFill>
                      <a:srgbClr val="FFFFFF">
                        <a:alpha val="53070"/>
                      </a:srgbClr>
                    </a:solidFill>
                  </a:tcPr>
                </a:tc>
                <a:tc>
                  <a:txBody>
                    <a:bodyPr/>
                    <a:lstStyle/>
                    <a:p>
                      <a:pPr indent="0" lvl="0" marL="0" rtl="0" algn="l">
                        <a:spcBef>
                          <a:spcPts val="0"/>
                        </a:spcBef>
                        <a:spcAft>
                          <a:spcPts val="0"/>
                        </a:spcAft>
                        <a:buNone/>
                      </a:pPr>
                      <a:r>
                        <a:rPr b="1" lang="en" sz="1500">
                          <a:solidFill>
                            <a:srgbClr val="30A000"/>
                          </a:solidFill>
                        </a:rPr>
                        <a:t>(▼ 7%)</a:t>
                      </a:r>
                      <a:endParaRPr b="1" sz="16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c>
                  <a:txBody>
                    <a:bodyPr/>
                    <a:lstStyle/>
                    <a:p>
                      <a:pPr indent="0" lvl="0" marL="0" rtl="0" algn="l">
                        <a:spcBef>
                          <a:spcPts val="0"/>
                        </a:spcBef>
                        <a:spcAft>
                          <a:spcPts val="0"/>
                        </a:spcAft>
                        <a:buNone/>
                      </a:pPr>
                      <a:r>
                        <a:rPr b="1" lang="en" sz="1500">
                          <a:solidFill>
                            <a:srgbClr val="FF0000"/>
                          </a:solidFill>
                        </a:rPr>
                        <a:t>(▲ 1.7%)</a:t>
                      </a:r>
                      <a:endParaRPr b="1" sz="1600">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3070"/>
                      </a:srgbClr>
                    </a:solidFill>
                  </a:tcPr>
                </a:tc>
              </a:tr>
            </a:tbl>
          </a:graphicData>
        </a:graphic>
      </p:graphicFrame>
      <p:sp>
        <p:nvSpPr>
          <p:cNvPr id="279" name="Google Shape;279;p39"/>
          <p:cNvSpPr txBox="1"/>
          <p:nvPr/>
        </p:nvSpPr>
        <p:spPr>
          <a:xfrm>
            <a:off x="348900" y="3537575"/>
            <a:ext cx="8446200" cy="111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800">
                <a:solidFill>
                  <a:srgbClr val="E7E7E7"/>
                </a:solidFill>
                <a:highlight>
                  <a:srgbClr val="272727"/>
                </a:highlight>
                <a:latin typeface="Abel"/>
                <a:ea typeface="Abel"/>
                <a:cs typeface="Abel"/>
                <a:sym typeface="Abel"/>
              </a:rPr>
              <a:t>Despite</a:t>
            </a:r>
            <a:r>
              <a:rPr lang="en" sz="2800">
                <a:solidFill>
                  <a:srgbClr val="E7E7E7"/>
                </a:solidFill>
                <a:highlight>
                  <a:srgbClr val="272727"/>
                </a:highlight>
                <a:latin typeface="Abel"/>
                <a:ea typeface="Abel"/>
                <a:cs typeface="Abel"/>
                <a:sym typeface="Abel"/>
              </a:rPr>
              <a:t> efforts, attracting for-profit grocers</a:t>
            </a:r>
            <a:r>
              <a:rPr lang="en" sz="2800">
                <a:solidFill>
                  <a:srgbClr val="E7E7E7"/>
                </a:solidFill>
                <a:highlight>
                  <a:srgbClr val="272727"/>
                </a:highlight>
                <a:latin typeface="Abel"/>
                <a:ea typeface="Abel"/>
                <a:cs typeface="Abel"/>
                <a:sym typeface="Abel"/>
              </a:rPr>
              <a:t> to food deserts may not be the best way to improve food access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40"/>
          <p:cNvSpPr/>
          <p:nvPr/>
        </p:nvSpPr>
        <p:spPr>
          <a:xfrm>
            <a:off x="285750" y="247650"/>
            <a:ext cx="8520600" cy="4648200"/>
          </a:xfrm>
          <a:prstGeom prst="rect">
            <a:avLst/>
          </a:prstGeom>
          <a:solidFill>
            <a:srgbClr val="CCCCCC">
              <a:alpha val="888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txBox="1"/>
          <p:nvPr>
            <p:ph type="title"/>
          </p:nvPr>
        </p:nvSpPr>
        <p:spPr>
          <a:xfrm>
            <a:off x="-114300" y="445025"/>
            <a:ext cx="9372600" cy="572700"/>
          </a:xfrm>
          <a:prstGeom prst="rect">
            <a:avLst/>
          </a:prstGeom>
          <a:solidFill>
            <a:srgbClr val="E7E7E7">
              <a:alpha val="77650"/>
            </a:srgbClr>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bel"/>
                <a:ea typeface="Abel"/>
                <a:cs typeface="Abel"/>
                <a:sym typeface="Abel"/>
              </a:rPr>
              <a:t>Conclusion: Missing the Point</a:t>
            </a:r>
            <a:endParaRPr b="1">
              <a:latin typeface="Abel"/>
              <a:ea typeface="Abel"/>
              <a:cs typeface="Abel"/>
              <a:sym typeface="Abel"/>
            </a:endParaRPr>
          </a:p>
        </p:txBody>
      </p:sp>
      <p:sp>
        <p:nvSpPr>
          <p:cNvPr id="286" name="Google Shape;286;p40"/>
          <p:cNvSpPr txBox="1"/>
          <p:nvPr>
            <p:ph type="title"/>
          </p:nvPr>
        </p:nvSpPr>
        <p:spPr>
          <a:xfrm>
            <a:off x="311700" y="1017725"/>
            <a:ext cx="8520600" cy="3766800"/>
          </a:xfrm>
          <a:prstGeom prst="rect">
            <a:avLst/>
          </a:prstGeom>
        </p:spPr>
        <p:txBody>
          <a:bodyPr anchorCtr="0" anchor="ctr" bIns="91425" lIns="91425" spcFirstLastPara="1" rIns="91425" wrap="square" tIns="91425">
            <a:normAutofit/>
          </a:bodyPr>
          <a:lstStyle/>
          <a:p>
            <a:pPr indent="-368300" lvl="0" marL="457200" rtl="0" algn="l">
              <a:lnSpc>
                <a:spcPct val="115000"/>
              </a:lnSpc>
              <a:spcBef>
                <a:spcPts val="0"/>
              </a:spcBef>
              <a:spcAft>
                <a:spcPts val="0"/>
              </a:spcAft>
              <a:buSzPts val="2200"/>
              <a:buFont typeface="Abel"/>
              <a:buChar char="●"/>
            </a:pPr>
            <a:r>
              <a:rPr b="1" lang="en" sz="2200">
                <a:latin typeface="Abel"/>
                <a:ea typeface="Abel"/>
                <a:cs typeface="Abel"/>
                <a:sym typeface="Abel"/>
              </a:rPr>
              <a:t>Despite investment, food deserts have largely not been improved</a:t>
            </a:r>
            <a:endParaRPr b="1" sz="2200">
              <a:latin typeface="Abel"/>
              <a:ea typeface="Abel"/>
              <a:cs typeface="Abel"/>
              <a:sym typeface="Abel"/>
            </a:endParaRPr>
          </a:p>
          <a:p>
            <a:pPr indent="0" lvl="0" marL="457200" rtl="0" algn="l">
              <a:lnSpc>
                <a:spcPct val="115000"/>
              </a:lnSpc>
              <a:spcBef>
                <a:spcPts val="0"/>
              </a:spcBef>
              <a:spcAft>
                <a:spcPts val="0"/>
              </a:spcAft>
              <a:buNone/>
            </a:pPr>
            <a:r>
              <a:t/>
            </a:r>
            <a:endParaRPr b="1" sz="2200">
              <a:latin typeface="Abel"/>
              <a:ea typeface="Abel"/>
              <a:cs typeface="Abel"/>
              <a:sym typeface="Abel"/>
            </a:endParaRPr>
          </a:p>
          <a:p>
            <a:pPr indent="-368300" lvl="0" marL="457200" rtl="0" algn="l">
              <a:lnSpc>
                <a:spcPct val="115000"/>
              </a:lnSpc>
              <a:spcBef>
                <a:spcPts val="0"/>
              </a:spcBef>
              <a:spcAft>
                <a:spcPts val="0"/>
              </a:spcAft>
              <a:buSzPts val="2200"/>
              <a:buFont typeface="Abel"/>
              <a:buChar char="●"/>
            </a:pPr>
            <a:r>
              <a:rPr b="1" lang="en" sz="2200">
                <a:latin typeface="Abel"/>
                <a:ea typeface="Abel"/>
                <a:cs typeface="Abel"/>
                <a:sym typeface="Abel"/>
              </a:rPr>
              <a:t>Further consolidation of small grocers means fewer stores farther away </a:t>
            </a:r>
            <a:br>
              <a:rPr b="1" lang="en" sz="2200">
                <a:latin typeface="Abel"/>
                <a:ea typeface="Abel"/>
                <a:cs typeface="Abel"/>
                <a:sym typeface="Abel"/>
              </a:rPr>
            </a:br>
            <a:endParaRPr b="1" sz="2200">
              <a:latin typeface="Abel"/>
              <a:ea typeface="Abel"/>
              <a:cs typeface="Abel"/>
              <a:sym typeface="Abel"/>
            </a:endParaRPr>
          </a:p>
          <a:p>
            <a:pPr indent="-368300" lvl="0" marL="457200" rtl="0" algn="l">
              <a:lnSpc>
                <a:spcPct val="115000"/>
              </a:lnSpc>
              <a:spcBef>
                <a:spcPts val="0"/>
              </a:spcBef>
              <a:spcAft>
                <a:spcPts val="0"/>
              </a:spcAft>
              <a:buSzPts val="2200"/>
              <a:buFont typeface="Abel"/>
              <a:buChar char="●"/>
            </a:pPr>
            <a:r>
              <a:rPr b="1" lang="en" sz="2200">
                <a:latin typeface="Abel"/>
                <a:ea typeface="Abel"/>
                <a:cs typeface="Abel"/>
                <a:sym typeface="Abel"/>
              </a:rPr>
              <a:t>Even with increased access to stores, low-income residents may not have the funds to purchase healthy foods due to SNAP limitations </a:t>
            </a:r>
            <a:br>
              <a:rPr b="1" lang="en" sz="2200">
                <a:latin typeface="Abel"/>
                <a:ea typeface="Abel"/>
                <a:cs typeface="Abel"/>
                <a:sym typeface="Abel"/>
              </a:rPr>
            </a:br>
            <a:endParaRPr b="1" sz="2200">
              <a:latin typeface="Abel"/>
              <a:ea typeface="Abel"/>
              <a:cs typeface="Abel"/>
              <a:sym typeface="Abel"/>
            </a:endParaRPr>
          </a:p>
          <a:p>
            <a:pPr indent="-368300" lvl="0" marL="457200" rtl="0" algn="l">
              <a:lnSpc>
                <a:spcPct val="115000"/>
              </a:lnSpc>
              <a:spcBef>
                <a:spcPts val="0"/>
              </a:spcBef>
              <a:spcAft>
                <a:spcPts val="0"/>
              </a:spcAft>
              <a:buSzPts val="2200"/>
              <a:buFont typeface="Abel"/>
              <a:buChar char="●"/>
            </a:pPr>
            <a:r>
              <a:rPr b="1" lang="en" sz="2200">
                <a:latin typeface="Abel"/>
                <a:ea typeface="Abel"/>
                <a:cs typeface="Abel"/>
                <a:sym typeface="Abel"/>
              </a:rPr>
              <a:t>Food deserts as a measurement may become obsolete due to grocery delivery, but that may not change nutrition outcomes or food insecurity</a:t>
            </a:r>
            <a:endParaRPr b="1" sz="2200">
              <a:latin typeface="Abel"/>
              <a:ea typeface="Abel"/>
              <a:cs typeface="Abel"/>
              <a:sym typeface="Abe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1"/>
          <p:cNvSpPr/>
          <p:nvPr/>
        </p:nvSpPr>
        <p:spPr>
          <a:xfrm>
            <a:off x="285750" y="247650"/>
            <a:ext cx="8520600" cy="4648200"/>
          </a:xfrm>
          <a:prstGeom prst="rect">
            <a:avLst/>
          </a:prstGeom>
          <a:solidFill>
            <a:srgbClr val="E7E7E7">
              <a:alpha val="77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txBox="1"/>
          <p:nvPr>
            <p:ph type="title"/>
          </p:nvPr>
        </p:nvSpPr>
        <p:spPr>
          <a:xfrm>
            <a:off x="311700" y="445025"/>
            <a:ext cx="5232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bel"/>
                <a:ea typeface="Abel"/>
                <a:cs typeface="Abel"/>
                <a:sym typeface="Abel"/>
              </a:rPr>
              <a:t>Future recommendations</a:t>
            </a:r>
            <a:endParaRPr b="1">
              <a:latin typeface="Abel"/>
              <a:ea typeface="Abel"/>
              <a:cs typeface="Abel"/>
              <a:sym typeface="Abel"/>
            </a:endParaRPr>
          </a:p>
        </p:txBody>
      </p:sp>
      <p:sp>
        <p:nvSpPr>
          <p:cNvPr id="293" name="Google Shape;293;p41"/>
          <p:cNvSpPr txBox="1"/>
          <p:nvPr>
            <p:ph idx="1" type="body"/>
          </p:nvPr>
        </p:nvSpPr>
        <p:spPr>
          <a:xfrm>
            <a:off x="397300" y="3052050"/>
            <a:ext cx="5232000" cy="1843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dk1"/>
                </a:solidFill>
              </a:rPr>
              <a:t>“</a:t>
            </a:r>
            <a:r>
              <a:rPr b="1" lang="en">
                <a:solidFill>
                  <a:schemeClr val="dk1"/>
                </a:solidFill>
              </a:rPr>
              <a:t>In the end, it is how much money we have, not how much access we have to the supermarket, that determines our food choices</a:t>
            </a:r>
            <a:r>
              <a:rPr b="1" lang="en">
                <a:solidFill>
                  <a:schemeClr val="dk1"/>
                </a:solidFill>
              </a:rPr>
              <a:t>.”</a:t>
            </a:r>
            <a:endParaRPr b="1">
              <a:solidFill>
                <a:schemeClr val="dk1"/>
              </a:solidFill>
            </a:endParaRPr>
          </a:p>
          <a:p>
            <a:pPr indent="-311150" lvl="0" marL="2743200" rtl="0" algn="ctr">
              <a:spcBef>
                <a:spcPts val="1200"/>
              </a:spcBef>
              <a:spcAft>
                <a:spcPts val="0"/>
              </a:spcAft>
              <a:buClr>
                <a:schemeClr val="dk1"/>
              </a:buClr>
              <a:buSzPts val="1300"/>
              <a:buChar char="-"/>
            </a:pPr>
            <a:r>
              <a:rPr lang="en" sz="1300" u="sng">
                <a:solidFill>
                  <a:schemeClr val="hlink"/>
                </a:solidFill>
                <a:hlinkClick r:id="rId4"/>
              </a:rPr>
              <a:t>H. Gilligan, Slate</a:t>
            </a:r>
            <a:endParaRPr sz="1300">
              <a:solidFill>
                <a:schemeClr val="dk1"/>
              </a:solidFill>
            </a:endParaRPr>
          </a:p>
        </p:txBody>
      </p:sp>
      <p:pic>
        <p:nvPicPr>
          <p:cNvPr id="294" name="Google Shape;294;p41"/>
          <p:cNvPicPr preferRelativeResize="0"/>
          <p:nvPr/>
        </p:nvPicPr>
        <p:blipFill>
          <a:blip r:embed="rId5">
            <a:alphaModFix/>
          </a:blip>
          <a:stretch>
            <a:fillRect/>
          </a:stretch>
        </p:blipFill>
        <p:spPr>
          <a:xfrm>
            <a:off x="5696100" y="152400"/>
            <a:ext cx="3229739" cy="4838702"/>
          </a:xfrm>
          <a:prstGeom prst="rect">
            <a:avLst/>
          </a:prstGeom>
          <a:noFill/>
          <a:ln>
            <a:noFill/>
          </a:ln>
        </p:spPr>
      </p:pic>
      <p:sp>
        <p:nvSpPr>
          <p:cNvPr id="295" name="Google Shape;295;p41"/>
          <p:cNvSpPr txBox="1"/>
          <p:nvPr/>
        </p:nvSpPr>
        <p:spPr>
          <a:xfrm>
            <a:off x="451950" y="1233350"/>
            <a:ext cx="4951500" cy="16230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Clr>
                <a:schemeClr val="dk1"/>
              </a:buClr>
              <a:buSzPts val="2100"/>
              <a:buFont typeface="Abel"/>
              <a:buChar char="●"/>
            </a:pPr>
            <a:r>
              <a:rPr b="1" lang="en" sz="2100">
                <a:solidFill>
                  <a:schemeClr val="dk1"/>
                </a:solidFill>
                <a:latin typeface="Abel"/>
                <a:ea typeface="Abel"/>
                <a:cs typeface="Abel"/>
                <a:sym typeface="Abel"/>
              </a:rPr>
              <a:t>Increasing SNAP benefits per person</a:t>
            </a:r>
            <a:endParaRPr b="1" sz="2100">
              <a:solidFill>
                <a:schemeClr val="dk1"/>
              </a:solidFill>
              <a:latin typeface="Abel"/>
              <a:ea typeface="Abel"/>
              <a:cs typeface="Abel"/>
              <a:sym typeface="Abel"/>
            </a:endParaRPr>
          </a:p>
          <a:p>
            <a:pPr indent="-361950" lvl="0" marL="457200" rtl="0" algn="l">
              <a:lnSpc>
                <a:spcPct val="115000"/>
              </a:lnSpc>
              <a:spcBef>
                <a:spcPts val="0"/>
              </a:spcBef>
              <a:spcAft>
                <a:spcPts val="0"/>
              </a:spcAft>
              <a:buClr>
                <a:schemeClr val="dk1"/>
              </a:buClr>
              <a:buSzPts val="2100"/>
              <a:buFont typeface="Abel"/>
              <a:buChar char="●"/>
            </a:pPr>
            <a:r>
              <a:rPr b="1" lang="en" sz="2100">
                <a:solidFill>
                  <a:schemeClr val="dk1"/>
                </a:solidFill>
                <a:latin typeface="Abel"/>
                <a:ea typeface="Abel"/>
                <a:cs typeface="Abel"/>
                <a:sym typeface="Abel"/>
              </a:rPr>
              <a:t>Funding more nonprofit grocers</a:t>
            </a:r>
            <a:endParaRPr b="1" sz="2100">
              <a:solidFill>
                <a:schemeClr val="dk1"/>
              </a:solidFill>
              <a:latin typeface="Abel"/>
              <a:ea typeface="Abel"/>
              <a:cs typeface="Abel"/>
              <a:sym typeface="Abel"/>
            </a:endParaRPr>
          </a:p>
          <a:p>
            <a:pPr indent="-361950" lvl="0" marL="457200" rtl="0" algn="l">
              <a:lnSpc>
                <a:spcPct val="115000"/>
              </a:lnSpc>
              <a:spcBef>
                <a:spcPts val="0"/>
              </a:spcBef>
              <a:spcAft>
                <a:spcPts val="0"/>
              </a:spcAft>
              <a:buClr>
                <a:schemeClr val="dk1"/>
              </a:buClr>
              <a:buSzPts val="2100"/>
              <a:buFont typeface="Abel"/>
              <a:buChar char="●"/>
            </a:pPr>
            <a:r>
              <a:rPr b="1" lang="en" sz="2100">
                <a:solidFill>
                  <a:schemeClr val="dk1"/>
                </a:solidFill>
                <a:latin typeface="Abel"/>
                <a:ea typeface="Abel"/>
                <a:cs typeface="Abel"/>
                <a:sym typeface="Abel"/>
              </a:rPr>
              <a:t>Subsidizing prices of healthy foods for low-income areas</a:t>
            </a:r>
            <a:endParaRPr b="1" sz="2100">
              <a:solidFill>
                <a:schemeClr val="dk1"/>
              </a:solidFill>
              <a:latin typeface="Abel"/>
              <a:ea typeface="Abel"/>
              <a:cs typeface="Abel"/>
              <a:sym typeface="Abe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2"/>
          <p:cNvSpPr txBox="1"/>
          <p:nvPr>
            <p:ph idx="1" type="body"/>
          </p:nvPr>
        </p:nvSpPr>
        <p:spPr>
          <a:xfrm>
            <a:off x="311700" y="342900"/>
            <a:ext cx="8520600" cy="4438800"/>
          </a:xfrm>
          <a:prstGeom prst="rect">
            <a:avLst/>
          </a:prstGeom>
          <a:solidFill>
            <a:srgbClr val="272727">
              <a:alpha val="70390"/>
            </a:srgbClr>
          </a:solidFill>
        </p:spPr>
        <p:txBody>
          <a:bodyPr anchorCtr="0" anchor="ctr" bIns="91425" lIns="91425" spcFirstLastPara="1" rIns="91425" wrap="square" tIns="91425">
            <a:normAutofit/>
          </a:bodyPr>
          <a:lstStyle/>
          <a:p>
            <a:pPr indent="0" lvl="0" marL="0" rtl="0" algn="ctr">
              <a:spcBef>
                <a:spcPts val="0"/>
              </a:spcBef>
              <a:spcAft>
                <a:spcPts val="1200"/>
              </a:spcAft>
              <a:buNone/>
            </a:pPr>
            <a:r>
              <a:rPr lang="en" sz="5200">
                <a:solidFill>
                  <a:srgbClr val="E7E7E7"/>
                </a:solidFill>
                <a:latin typeface="Average"/>
                <a:ea typeface="Average"/>
                <a:cs typeface="Average"/>
                <a:sym typeface="Average"/>
              </a:rPr>
              <a:t>Thank You</a:t>
            </a:r>
            <a:endParaRPr sz="5200">
              <a:solidFill>
                <a:srgbClr val="E7E7E7"/>
              </a:solidFill>
              <a:latin typeface="Average"/>
              <a:ea typeface="Average"/>
              <a:cs typeface="Average"/>
              <a:sym typeface="Average"/>
            </a:endParaRPr>
          </a:p>
        </p:txBody>
      </p:sp>
      <p:cxnSp>
        <p:nvCxnSpPr>
          <p:cNvPr id="301" name="Google Shape;301;p42"/>
          <p:cNvCxnSpPr/>
          <p:nvPr/>
        </p:nvCxnSpPr>
        <p:spPr>
          <a:xfrm>
            <a:off x="342900" y="2971800"/>
            <a:ext cx="84582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3"/>
          <p:cNvSpPr txBox="1"/>
          <p:nvPr>
            <p:ph type="title"/>
          </p:nvPr>
        </p:nvSpPr>
        <p:spPr>
          <a:xfrm>
            <a:off x="-171450" y="1466850"/>
            <a:ext cx="9448800" cy="1352700"/>
          </a:xfrm>
          <a:prstGeom prst="rect">
            <a:avLst/>
          </a:prstGeom>
          <a:solidFill>
            <a:srgbClr val="E7E7E7">
              <a:alpha val="7765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220">
                <a:solidFill>
                  <a:srgbClr val="272727"/>
                </a:solidFill>
                <a:latin typeface="Abel"/>
                <a:ea typeface="Abel"/>
                <a:cs typeface="Abel"/>
                <a:sym typeface="Abel"/>
              </a:rPr>
              <a:t>Questions?</a:t>
            </a:r>
            <a:endParaRPr sz="5220">
              <a:solidFill>
                <a:srgbClr val="272727"/>
              </a:solidFill>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p:nvPr/>
        </p:nvSpPr>
        <p:spPr>
          <a:xfrm>
            <a:off x="457200" y="865325"/>
            <a:ext cx="8229600" cy="3429000"/>
          </a:xfrm>
          <a:prstGeom prst="rect">
            <a:avLst/>
          </a:prstGeom>
          <a:solidFill>
            <a:srgbClr val="E7E7E7">
              <a:alpha val="77650"/>
            </a:srgbClr>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6"/>
          <p:cNvSpPr txBox="1"/>
          <p:nvPr>
            <p:ph type="title"/>
          </p:nvPr>
        </p:nvSpPr>
        <p:spPr>
          <a:xfrm>
            <a:off x="-95250" y="292625"/>
            <a:ext cx="93345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720">
                <a:latin typeface="Abel"/>
                <a:ea typeface="Abel"/>
                <a:cs typeface="Abel"/>
                <a:sym typeface="Abel"/>
              </a:rPr>
              <a:t>Overview</a:t>
            </a:r>
            <a:endParaRPr sz="2720">
              <a:latin typeface="Abel"/>
              <a:ea typeface="Abel"/>
              <a:cs typeface="Abel"/>
              <a:sym typeface="Abel"/>
            </a:endParaRPr>
          </a:p>
        </p:txBody>
      </p:sp>
      <p:sp>
        <p:nvSpPr>
          <p:cNvPr id="106" name="Google Shape;106;p26"/>
          <p:cNvSpPr/>
          <p:nvPr/>
        </p:nvSpPr>
        <p:spPr>
          <a:xfrm>
            <a:off x="876300" y="2247900"/>
            <a:ext cx="1238400" cy="1238400"/>
          </a:xfrm>
          <a:prstGeom prst="ellipse">
            <a:avLst/>
          </a:prstGeom>
          <a:solidFill>
            <a:srgbClr val="272727">
              <a:alpha val="7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6"/>
          <p:cNvSpPr/>
          <p:nvPr/>
        </p:nvSpPr>
        <p:spPr>
          <a:xfrm>
            <a:off x="2847975" y="2247900"/>
            <a:ext cx="1238400" cy="1238400"/>
          </a:xfrm>
          <a:prstGeom prst="ellipse">
            <a:avLst/>
          </a:prstGeom>
          <a:solidFill>
            <a:srgbClr val="272727">
              <a:alpha val="7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p:nvPr/>
        </p:nvSpPr>
        <p:spPr>
          <a:xfrm>
            <a:off x="4819650" y="2241475"/>
            <a:ext cx="1238400" cy="1238400"/>
          </a:xfrm>
          <a:prstGeom prst="ellipse">
            <a:avLst/>
          </a:prstGeom>
          <a:solidFill>
            <a:srgbClr val="272727">
              <a:alpha val="7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p:nvPr/>
        </p:nvSpPr>
        <p:spPr>
          <a:xfrm>
            <a:off x="6800850" y="2241475"/>
            <a:ext cx="1238400" cy="1238400"/>
          </a:xfrm>
          <a:prstGeom prst="ellipse">
            <a:avLst/>
          </a:prstGeom>
          <a:solidFill>
            <a:srgbClr val="272727">
              <a:alpha val="70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6"/>
          <p:cNvSpPr txBox="1"/>
          <p:nvPr/>
        </p:nvSpPr>
        <p:spPr>
          <a:xfrm>
            <a:off x="781050" y="1130675"/>
            <a:ext cx="1333800" cy="8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latin typeface="Abel"/>
                <a:ea typeface="Abel"/>
                <a:cs typeface="Abel"/>
                <a:sym typeface="Abel"/>
              </a:rPr>
              <a:t>The Issue</a:t>
            </a:r>
            <a:endParaRPr b="1" sz="1800" u="sng">
              <a:latin typeface="Abel"/>
              <a:ea typeface="Abel"/>
              <a:cs typeface="Abel"/>
              <a:sym typeface="Abel"/>
            </a:endParaRPr>
          </a:p>
          <a:p>
            <a:pPr indent="0" lvl="0" marL="0" rtl="0" algn="ctr">
              <a:spcBef>
                <a:spcPts val="0"/>
              </a:spcBef>
              <a:spcAft>
                <a:spcPts val="0"/>
              </a:spcAft>
              <a:buNone/>
            </a:pPr>
            <a:r>
              <a:t/>
            </a:r>
            <a:endParaRPr b="1" sz="1800" u="sng">
              <a:latin typeface="Abel"/>
              <a:ea typeface="Abel"/>
              <a:cs typeface="Abel"/>
              <a:sym typeface="Abel"/>
            </a:endParaRPr>
          </a:p>
          <a:p>
            <a:pPr indent="0" lvl="0" marL="0" rtl="0" algn="ctr">
              <a:spcBef>
                <a:spcPts val="0"/>
              </a:spcBef>
              <a:spcAft>
                <a:spcPts val="0"/>
              </a:spcAft>
              <a:buNone/>
            </a:pPr>
            <a:r>
              <a:rPr lang="en" sz="1200">
                <a:latin typeface="Abel"/>
                <a:ea typeface="Abel"/>
                <a:cs typeface="Abel"/>
                <a:sym typeface="Abel"/>
              </a:rPr>
              <a:t>Food Insecurity</a:t>
            </a:r>
            <a:endParaRPr sz="1200">
              <a:latin typeface="Abel"/>
              <a:ea typeface="Abel"/>
              <a:cs typeface="Abel"/>
              <a:sym typeface="Abel"/>
            </a:endParaRPr>
          </a:p>
          <a:p>
            <a:pPr indent="0" lvl="0" marL="0" rtl="0" algn="ctr">
              <a:spcBef>
                <a:spcPts val="0"/>
              </a:spcBef>
              <a:spcAft>
                <a:spcPts val="0"/>
              </a:spcAft>
              <a:buNone/>
            </a:pPr>
            <a:r>
              <a:rPr lang="en" sz="1200">
                <a:latin typeface="Abel"/>
                <a:ea typeface="Abel"/>
                <a:cs typeface="Abel"/>
                <a:sym typeface="Abel"/>
              </a:rPr>
              <a:t>Food Deserts</a:t>
            </a:r>
            <a:endParaRPr sz="1200">
              <a:latin typeface="Abel"/>
              <a:ea typeface="Abel"/>
              <a:cs typeface="Abel"/>
              <a:sym typeface="Abel"/>
            </a:endParaRPr>
          </a:p>
        </p:txBody>
      </p:sp>
      <p:sp>
        <p:nvSpPr>
          <p:cNvPr id="111" name="Google Shape;111;p26"/>
          <p:cNvSpPr txBox="1"/>
          <p:nvPr/>
        </p:nvSpPr>
        <p:spPr>
          <a:xfrm>
            <a:off x="2778888" y="1051800"/>
            <a:ext cx="1333800" cy="8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u="sng">
                <a:latin typeface="Abel"/>
                <a:ea typeface="Abel"/>
                <a:cs typeface="Abel"/>
                <a:sym typeface="Abel"/>
              </a:rPr>
              <a:t>A Closer Look</a:t>
            </a:r>
            <a:endParaRPr b="1" sz="1700" u="sng">
              <a:latin typeface="Abel"/>
              <a:ea typeface="Abel"/>
              <a:cs typeface="Abel"/>
              <a:sym typeface="Abel"/>
            </a:endParaRPr>
          </a:p>
          <a:p>
            <a:pPr indent="0" lvl="0" marL="0" rtl="0" algn="ctr">
              <a:spcBef>
                <a:spcPts val="0"/>
              </a:spcBef>
              <a:spcAft>
                <a:spcPts val="0"/>
              </a:spcAft>
              <a:buNone/>
            </a:pPr>
            <a:r>
              <a:t/>
            </a:r>
            <a:endParaRPr b="1" sz="1700" u="sng">
              <a:latin typeface="Abel"/>
              <a:ea typeface="Abel"/>
              <a:cs typeface="Abel"/>
              <a:sym typeface="Abel"/>
            </a:endParaRPr>
          </a:p>
          <a:p>
            <a:pPr indent="0" lvl="0" marL="0" rtl="0" algn="ctr">
              <a:spcBef>
                <a:spcPts val="0"/>
              </a:spcBef>
              <a:spcAft>
                <a:spcPts val="0"/>
              </a:spcAft>
              <a:buNone/>
            </a:pPr>
            <a:r>
              <a:rPr lang="en">
                <a:latin typeface="Abel"/>
                <a:ea typeface="Abel"/>
                <a:cs typeface="Abel"/>
                <a:sym typeface="Abel"/>
              </a:rPr>
              <a:t>Washington, DC</a:t>
            </a:r>
            <a:endParaRPr>
              <a:latin typeface="Abel"/>
              <a:ea typeface="Abel"/>
              <a:cs typeface="Abel"/>
              <a:sym typeface="Abel"/>
            </a:endParaRPr>
          </a:p>
        </p:txBody>
      </p:sp>
      <p:sp>
        <p:nvSpPr>
          <p:cNvPr id="112" name="Google Shape;112;p26"/>
          <p:cNvSpPr txBox="1"/>
          <p:nvPr/>
        </p:nvSpPr>
        <p:spPr>
          <a:xfrm>
            <a:off x="4776725" y="1437900"/>
            <a:ext cx="1333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latin typeface="Abel"/>
                <a:ea typeface="Abel"/>
                <a:cs typeface="Abel"/>
                <a:sym typeface="Abel"/>
              </a:rPr>
              <a:t>Programs</a:t>
            </a:r>
            <a:r>
              <a:rPr b="1" lang="en" sz="1800">
                <a:latin typeface="Abel"/>
                <a:ea typeface="Abel"/>
                <a:cs typeface="Abel"/>
                <a:sym typeface="Abel"/>
              </a:rPr>
              <a:t> </a:t>
            </a:r>
            <a:endParaRPr b="1" sz="1800">
              <a:latin typeface="Abel"/>
              <a:ea typeface="Abel"/>
              <a:cs typeface="Abel"/>
              <a:sym typeface="Abel"/>
            </a:endParaRPr>
          </a:p>
          <a:p>
            <a:pPr indent="0" lvl="0" marL="0" rtl="0" algn="ctr">
              <a:spcBef>
                <a:spcPts val="0"/>
              </a:spcBef>
              <a:spcAft>
                <a:spcPts val="0"/>
              </a:spcAft>
              <a:buNone/>
            </a:pPr>
            <a:r>
              <a:t/>
            </a:r>
            <a:endParaRPr b="1" sz="1800">
              <a:latin typeface="Abel"/>
              <a:ea typeface="Abel"/>
              <a:cs typeface="Abel"/>
              <a:sym typeface="Abel"/>
            </a:endParaRPr>
          </a:p>
          <a:p>
            <a:pPr indent="0" lvl="0" marL="0" rtl="0" algn="ctr">
              <a:spcBef>
                <a:spcPts val="0"/>
              </a:spcBef>
              <a:spcAft>
                <a:spcPts val="0"/>
              </a:spcAft>
              <a:buNone/>
            </a:pPr>
            <a:r>
              <a:rPr lang="en">
                <a:latin typeface="Abel"/>
                <a:ea typeface="Abel"/>
                <a:cs typeface="Abel"/>
                <a:sym typeface="Abel"/>
              </a:rPr>
              <a:t>SNAP, EBT,</a:t>
            </a:r>
            <a:endParaRPr>
              <a:latin typeface="Abel"/>
              <a:ea typeface="Abel"/>
              <a:cs typeface="Abel"/>
              <a:sym typeface="Abel"/>
            </a:endParaRPr>
          </a:p>
          <a:p>
            <a:pPr indent="0" lvl="0" marL="0" rtl="0" algn="ctr">
              <a:spcBef>
                <a:spcPts val="0"/>
              </a:spcBef>
              <a:spcAft>
                <a:spcPts val="0"/>
              </a:spcAft>
              <a:buNone/>
            </a:pPr>
            <a:r>
              <a:rPr lang="en">
                <a:latin typeface="Abel"/>
                <a:ea typeface="Abel"/>
                <a:cs typeface="Abel"/>
                <a:sym typeface="Abel"/>
              </a:rPr>
              <a:t>WIC</a:t>
            </a:r>
            <a:endParaRPr>
              <a:latin typeface="Abel"/>
              <a:ea typeface="Abel"/>
              <a:cs typeface="Abel"/>
              <a:sym typeface="Abel"/>
            </a:endParaRPr>
          </a:p>
          <a:p>
            <a:pPr indent="0" lvl="0" marL="0" rtl="0" algn="ctr">
              <a:spcBef>
                <a:spcPts val="0"/>
              </a:spcBef>
              <a:spcAft>
                <a:spcPts val="0"/>
              </a:spcAft>
              <a:buNone/>
            </a:pPr>
            <a:r>
              <a:t/>
            </a:r>
            <a:endParaRPr b="1" sz="1800">
              <a:latin typeface="Abel"/>
              <a:ea typeface="Abel"/>
              <a:cs typeface="Abel"/>
              <a:sym typeface="Abel"/>
            </a:endParaRPr>
          </a:p>
        </p:txBody>
      </p:sp>
      <p:sp>
        <p:nvSpPr>
          <p:cNvPr id="113" name="Google Shape;113;p26"/>
          <p:cNvSpPr txBox="1"/>
          <p:nvPr/>
        </p:nvSpPr>
        <p:spPr>
          <a:xfrm>
            <a:off x="6722325" y="1169363"/>
            <a:ext cx="1490700" cy="8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latin typeface="Abel"/>
                <a:ea typeface="Abel"/>
                <a:cs typeface="Abel"/>
                <a:sym typeface="Abel"/>
              </a:rPr>
              <a:t>Conclusions</a:t>
            </a:r>
            <a:endParaRPr b="1" sz="1800" u="sng">
              <a:latin typeface="Abel"/>
              <a:ea typeface="Abel"/>
              <a:cs typeface="Abel"/>
              <a:sym typeface="Abel"/>
            </a:endParaRPr>
          </a:p>
          <a:p>
            <a:pPr indent="0" lvl="0" marL="0" rtl="0" algn="ctr">
              <a:spcBef>
                <a:spcPts val="0"/>
              </a:spcBef>
              <a:spcAft>
                <a:spcPts val="0"/>
              </a:spcAft>
              <a:buNone/>
            </a:pPr>
            <a:r>
              <a:t/>
            </a:r>
            <a:endParaRPr b="1" sz="1800" u="sng">
              <a:latin typeface="Abel"/>
              <a:ea typeface="Abel"/>
              <a:cs typeface="Abel"/>
              <a:sym typeface="Abel"/>
            </a:endParaRPr>
          </a:p>
          <a:p>
            <a:pPr indent="0" lvl="0" marL="0" rtl="0" algn="ctr">
              <a:spcBef>
                <a:spcPts val="0"/>
              </a:spcBef>
              <a:spcAft>
                <a:spcPts val="0"/>
              </a:spcAft>
              <a:buNone/>
            </a:pPr>
            <a:r>
              <a:rPr lang="en">
                <a:latin typeface="Abel"/>
                <a:ea typeface="Abel"/>
                <a:cs typeface="Abel"/>
                <a:sym typeface="Abel"/>
              </a:rPr>
              <a:t>Recommendations</a:t>
            </a:r>
            <a:endParaRPr>
              <a:latin typeface="Abel"/>
              <a:ea typeface="Abel"/>
              <a:cs typeface="Abel"/>
              <a:sym typeface="Abel"/>
            </a:endParaRPr>
          </a:p>
          <a:p>
            <a:pPr indent="0" lvl="0" marL="0" rtl="0" algn="ctr">
              <a:spcBef>
                <a:spcPts val="0"/>
              </a:spcBef>
              <a:spcAft>
                <a:spcPts val="0"/>
              </a:spcAft>
              <a:buNone/>
            </a:pPr>
            <a:r>
              <a:rPr lang="en">
                <a:latin typeface="Abel"/>
                <a:ea typeface="Abel"/>
                <a:cs typeface="Abel"/>
                <a:sym typeface="Abel"/>
              </a:rPr>
              <a:t>Future Research</a:t>
            </a:r>
            <a:endParaRPr>
              <a:latin typeface="Abel"/>
              <a:ea typeface="Abel"/>
              <a:cs typeface="Abel"/>
              <a:sym typeface="Abel"/>
            </a:endParaRPr>
          </a:p>
        </p:txBody>
      </p:sp>
      <p:sp>
        <p:nvSpPr>
          <p:cNvPr id="114" name="Google Shape;114;p26"/>
          <p:cNvSpPr/>
          <p:nvPr/>
        </p:nvSpPr>
        <p:spPr>
          <a:xfrm>
            <a:off x="2190788" y="2755825"/>
            <a:ext cx="581100" cy="209700"/>
          </a:xfrm>
          <a:prstGeom prst="rightArrow">
            <a:avLst>
              <a:gd fmla="val 50000" name="adj1"/>
              <a:gd fmla="val 50000" name="adj2"/>
            </a:avLst>
          </a:prstGeom>
          <a:gradFill>
            <a:gsLst>
              <a:gs pos="0">
                <a:srgbClr val="8C8C8C"/>
              </a:gs>
              <a:gs pos="100000">
                <a:srgbClr val="40404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p:nvPr/>
        </p:nvSpPr>
        <p:spPr>
          <a:xfrm>
            <a:off x="4162450" y="2755825"/>
            <a:ext cx="581100" cy="209700"/>
          </a:xfrm>
          <a:prstGeom prst="rightArrow">
            <a:avLst>
              <a:gd fmla="val 50000" name="adj1"/>
              <a:gd fmla="val 50000" name="adj2"/>
            </a:avLst>
          </a:prstGeom>
          <a:gradFill>
            <a:gsLst>
              <a:gs pos="0">
                <a:srgbClr val="8C8C8C"/>
              </a:gs>
              <a:gs pos="100000">
                <a:srgbClr val="40404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6"/>
          <p:cNvSpPr/>
          <p:nvPr/>
        </p:nvSpPr>
        <p:spPr>
          <a:xfrm>
            <a:off x="6138900" y="2762250"/>
            <a:ext cx="581100" cy="209700"/>
          </a:xfrm>
          <a:prstGeom prst="rightArrow">
            <a:avLst>
              <a:gd fmla="val 50000" name="adj1"/>
              <a:gd fmla="val 50000" name="adj2"/>
            </a:avLst>
          </a:prstGeom>
          <a:gradFill>
            <a:gsLst>
              <a:gs pos="0">
                <a:srgbClr val="8C8C8C"/>
              </a:gs>
              <a:gs pos="100000">
                <a:srgbClr val="40404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26"/>
          <p:cNvPicPr preferRelativeResize="0"/>
          <p:nvPr/>
        </p:nvPicPr>
        <p:blipFill>
          <a:blip r:embed="rId4">
            <a:alphaModFix/>
          </a:blip>
          <a:stretch>
            <a:fillRect/>
          </a:stretch>
        </p:blipFill>
        <p:spPr>
          <a:xfrm rot="-70">
            <a:off x="3027180" y="2427109"/>
            <a:ext cx="879993" cy="879981"/>
          </a:xfrm>
          <a:prstGeom prst="rect">
            <a:avLst/>
          </a:prstGeom>
          <a:noFill/>
          <a:ln>
            <a:noFill/>
          </a:ln>
          <a:effectLst>
            <a:outerShdw blurRad="100013" rotWithShape="0" algn="bl" dir="4260000" dist="47625">
              <a:srgbClr val="000000">
                <a:alpha val="50000"/>
              </a:srgbClr>
            </a:outerShdw>
          </a:effectLst>
        </p:spPr>
      </p:pic>
      <p:pic>
        <p:nvPicPr>
          <p:cNvPr id="118" name="Google Shape;118;p26"/>
          <p:cNvPicPr preferRelativeResize="0"/>
          <p:nvPr/>
        </p:nvPicPr>
        <p:blipFill>
          <a:blip r:embed="rId5">
            <a:alphaModFix/>
          </a:blip>
          <a:stretch>
            <a:fillRect/>
          </a:stretch>
        </p:blipFill>
        <p:spPr>
          <a:xfrm>
            <a:off x="4945151" y="2393870"/>
            <a:ext cx="992148" cy="992148"/>
          </a:xfrm>
          <a:prstGeom prst="rect">
            <a:avLst/>
          </a:prstGeom>
          <a:noFill/>
          <a:ln>
            <a:noFill/>
          </a:ln>
          <a:effectLst>
            <a:outerShdw blurRad="114300" rotWithShape="0" algn="bl" dir="4080000" dist="66675">
              <a:srgbClr val="000000">
                <a:alpha val="50000"/>
              </a:srgbClr>
            </a:outerShdw>
          </a:effectLst>
        </p:spPr>
      </p:pic>
      <p:pic>
        <p:nvPicPr>
          <p:cNvPr id="119" name="Google Shape;119;p26"/>
          <p:cNvPicPr preferRelativeResize="0"/>
          <p:nvPr/>
        </p:nvPicPr>
        <p:blipFill>
          <a:blip r:embed="rId6">
            <a:alphaModFix/>
          </a:blip>
          <a:stretch>
            <a:fillRect/>
          </a:stretch>
        </p:blipFill>
        <p:spPr>
          <a:xfrm>
            <a:off x="7044350" y="2393864"/>
            <a:ext cx="846648" cy="846623"/>
          </a:xfrm>
          <a:prstGeom prst="rect">
            <a:avLst/>
          </a:prstGeom>
          <a:noFill/>
          <a:ln>
            <a:noFill/>
          </a:ln>
          <a:effectLst>
            <a:outerShdw blurRad="128588" rotWithShape="0" algn="bl" dir="4080000" dist="76200">
              <a:srgbClr val="000000">
                <a:alpha val="50000"/>
              </a:srgbClr>
            </a:outerShdw>
          </a:effectLst>
        </p:spPr>
      </p:pic>
      <p:pic>
        <p:nvPicPr>
          <p:cNvPr id="120" name="Google Shape;120;p26"/>
          <p:cNvPicPr preferRelativeResize="0"/>
          <p:nvPr/>
        </p:nvPicPr>
        <p:blipFill>
          <a:blip r:embed="rId7">
            <a:alphaModFix/>
          </a:blip>
          <a:stretch>
            <a:fillRect/>
          </a:stretch>
        </p:blipFill>
        <p:spPr>
          <a:xfrm>
            <a:off x="1068800" y="2270750"/>
            <a:ext cx="1036349" cy="1036349"/>
          </a:xfrm>
          <a:prstGeom prst="rect">
            <a:avLst/>
          </a:prstGeom>
          <a:noFill/>
          <a:ln>
            <a:noFill/>
          </a:ln>
          <a:effectLst>
            <a:outerShdw blurRad="100013" rotWithShape="0" algn="bl" dir="4200000" dist="571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44"/>
          <p:cNvSpPr/>
          <p:nvPr/>
        </p:nvSpPr>
        <p:spPr>
          <a:xfrm>
            <a:off x="292450" y="877325"/>
            <a:ext cx="8618400" cy="4008000"/>
          </a:xfrm>
          <a:prstGeom prst="rect">
            <a:avLst/>
          </a:prstGeom>
          <a:solidFill>
            <a:srgbClr val="FFFFFF">
              <a:alpha val="787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4"/>
          <p:cNvSpPr txBox="1"/>
          <p:nvPr>
            <p:ph type="title"/>
          </p:nvPr>
        </p:nvSpPr>
        <p:spPr>
          <a:xfrm>
            <a:off x="-101150" y="118200"/>
            <a:ext cx="9373200" cy="572700"/>
          </a:xfrm>
          <a:prstGeom prst="rect">
            <a:avLst/>
          </a:prstGeom>
          <a:solidFill>
            <a:srgbClr val="E7E7E7">
              <a:alpha val="91060"/>
            </a:srgbClr>
          </a:solidFill>
          <a:ln cap="flat" cmpd="sng" w="9525">
            <a:solidFill>
              <a:srgbClr val="9E9E9E"/>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CCCC"/>
                </a:solidFill>
              </a:rPr>
              <a:t> </a:t>
            </a:r>
            <a:r>
              <a:rPr lang="en">
                <a:solidFill>
                  <a:srgbClr val="272727"/>
                </a:solidFill>
              </a:rPr>
              <a:t> </a:t>
            </a:r>
            <a:r>
              <a:rPr b="1" lang="en">
                <a:solidFill>
                  <a:srgbClr val="272727"/>
                </a:solidFill>
                <a:latin typeface="Abel"/>
                <a:ea typeface="Abel"/>
                <a:cs typeface="Abel"/>
                <a:sym typeface="Abel"/>
              </a:rPr>
              <a:t>Supplemental slide - simple Logistic Regression Model</a:t>
            </a:r>
            <a:endParaRPr b="1">
              <a:solidFill>
                <a:srgbClr val="272727"/>
              </a:solidFill>
              <a:latin typeface="Abel"/>
              <a:ea typeface="Abel"/>
              <a:cs typeface="Abel"/>
              <a:sym typeface="Abel"/>
            </a:endParaRPr>
          </a:p>
        </p:txBody>
      </p:sp>
      <p:pic>
        <p:nvPicPr>
          <p:cNvPr id="313" name="Google Shape;313;p44"/>
          <p:cNvPicPr preferRelativeResize="0"/>
          <p:nvPr/>
        </p:nvPicPr>
        <p:blipFill>
          <a:blip r:embed="rId4">
            <a:alphaModFix/>
          </a:blip>
          <a:stretch>
            <a:fillRect/>
          </a:stretch>
        </p:blipFill>
        <p:spPr>
          <a:xfrm>
            <a:off x="579275" y="839125"/>
            <a:ext cx="4947950" cy="408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45"/>
          <p:cNvSpPr txBox="1"/>
          <p:nvPr>
            <p:ph type="title"/>
          </p:nvPr>
        </p:nvSpPr>
        <p:spPr>
          <a:xfrm>
            <a:off x="-95250" y="159275"/>
            <a:ext cx="9353400" cy="572700"/>
          </a:xfrm>
          <a:prstGeom prst="rect">
            <a:avLst/>
          </a:prstGeom>
          <a:solidFill>
            <a:srgbClr val="E7E7E7">
              <a:alpha val="77650"/>
            </a:srgbClr>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latin typeface="Abel"/>
                <a:ea typeface="Abel"/>
                <a:cs typeface="Abel"/>
                <a:sym typeface="Abel"/>
              </a:rPr>
              <a:t>Connect to Sources</a:t>
            </a:r>
            <a:endParaRPr>
              <a:latin typeface="Abel"/>
              <a:ea typeface="Abel"/>
              <a:cs typeface="Abel"/>
              <a:sym typeface="Abel"/>
            </a:endParaRPr>
          </a:p>
        </p:txBody>
      </p:sp>
      <p:sp>
        <p:nvSpPr>
          <p:cNvPr id="319" name="Google Shape;319;p45"/>
          <p:cNvSpPr txBox="1"/>
          <p:nvPr>
            <p:ph idx="1" type="body"/>
          </p:nvPr>
        </p:nvSpPr>
        <p:spPr>
          <a:xfrm>
            <a:off x="311700" y="1152475"/>
            <a:ext cx="3765000" cy="3416400"/>
          </a:xfrm>
          <a:prstGeom prst="rect">
            <a:avLst/>
          </a:prstGeom>
          <a:solidFill>
            <a:srgbClr val="E7E7E7">
              <a:alpha val="77650"/>
            </a:srgbClr>
          </a:solidFill>
          <a:ln cap="flat" cmpd="sng" w="28575">
            <a:solidFill>
              <a:schemeClr val="dk1"/>
            </a:solidFill>
            <a:prstDash val="solid"/>
            <a:round/>
            <a:headEnd len="sm" w="sm" type="none"/>
            <a:tailEnd len="sm" w="sm" type="none"/>
          </a:ln>
        </p:spPr>
        <p:txBody>
          <a:bodyPr anchorCtr="0" anchor="t" bIns="91425" lIns="91425" spcFirstLastPara="1" rIns="91425" wrap="square" tIns="91425">
            <a:normAutofit fontScale="32500" lnSpcReduction="10000"/>
          </a:bodyPr>
          <a:lstStyle/>
          <a:p>
            <a:pPr indent="0" lvl="0" marL="0" rtl="0" algn="l">
              <a:lnSpc>
                <a:spcPct val="115000"/>
              </a:lnSpc>
              <a:spcBef>
                <a:spcPts val="1200"/>
              </a:spcBef>
              <a:spcAft>
                <a:spcPts val="0"/>
              </a:spcAft>
              <a:buNone/>
            </a:pPr>
            <a:r>
              <a:rPr lang="en" sz="3500" u="sng">
                <a:solidFill>
                  <a:srgbClr val="134F5C"/>
                </a:solidFill>
                <a:latin typeface="Abel"/>
                <a:ea typeface="Abel"/>
                <a:cs typeface="Abel"/>
                <a:sym typeface="Abel"/>
                <a:hlinkClick r:id="rId4">
                  <a:extLst>
                    <a:ext uri="{A12FA001-AC4F-418D-AE19-62706E023703}">
                      <ahyp:hlinkClr val="tx"/>
                    </a:ext>
                  </a:extLst>
                </a:hlinkClick>
              </a:rPr>
              <a:t>Definitions of Food Security</a:t>
            </a:r>
            <a:r>
              <a:rPr lang="en" sz="3500">
                <a:solidFill>
                  <a:srgbClr val="134F5C"/>
                </a:solidFill>
                <a:latin typeface="Abel"/>
                <a:ea typeface="Abel"/>
                <a:cs typeface="Abel"/>
                <a:sym typeface="Abel"/>
              </a:rPr>
              <a:t>.</a:t>
            </a:r>
            <a:endParaRPr sz="3500">
              <a:solidFill>
                <a:srgbClr val="134F5C"/>
              </a:solidFill>
              <a:latin typeface="Abel"/>
              <a:ea typeface="Abel"/>
              <a:cs typeface="Abel"/>
              <a:sym typeface="Abel"/>
            </a:endParaRPr>
          </a:p>
          <a:p>
            <a:pPr indent="0" lvl="0" marL="0" rtl="0" algn="l">
              <a:lnSpc>
                <a:spcPct val="115000"/>
              </a:lnSpc>
              <a:spcBef>
                <a:spcPts val="1200"/>
              </a:spcBef>
              <a:spcAft>
                <a:spcPts val="0"/>
              </a:spcAft>
              <a:buNone/>
            </a:pPr>
            <a:r>
              <a:rPr lang="en" sz="3500" u="sng">
                <a:solidFill>
                  <a:srgbClr val="134F5C"/>
                </a:solidFill>
                <a:latin typeface="Abel"/>
                <a:ea typeface="Abel"/>
                <a:cs typeface="Abel"/>
                <a:sym typeface="Abel"/>
                <a:hlinkClick r:id="rId5">
                  <a:extLst>
                    <a:ext uri="{A12FA001-AC4F-418D-AE19-62706E023703}">
                      <ahyp:hlinkClr val="tx"/>
                    </a:ext>
                  </a:extLst>
                </a:hlinkClick>
              </a:rPr>
              <a:t>'We didn't have much, and you took what was left'</a:t>
            </a:r>
            <a:r>
              <a:rPr lang="en" sz="3500">
                <a:solidFill>
                  <a:srgbClr val="134F5C"/>
                </a:solidFill>
                <a:latin typeface="Abel"/>
                <a:ea typeface="Abel"/>
                <a:cs typeface="Abel"/>
                <a:sym typeface="Abel"/>
              </a:rPr>
              <a:t> </a:t>
            </a:r>
            <a:endParaRPr sz="3500">
              <a:solidFill>
                <a:srgbClr val="134F5C"/>
              </a:solidFill>
              <a:latin typeface="Abel"/>
              <a:ea typeface="Abel"/>
              <a:cs typeface="Abel"/>
              <a:sym typeface="Abel"/>
            </a:endParaRPr>
          </a:p>
          <a:p>
            <a:pPr indent="0" lvl="0" marL="0" rtl="0" algn="l">
              <a:lnSpc>
                <a:spcPct val="115000"/>
              </a:lnSpc>
              <a:spcBef>
                <a:spcPts val="1200"/>
              </a:spcBef>
              <a:spcAft>
                <a:spcPts val="0"/>
              </a:spcAft>
              <a:buNone/>
            </a:pPr>
            <a:r>
              <a:rPr lang="en" sz="3500" u="sng">
                <a:solidFill>
                  <a:srgbClr val="134F5C"/>
                </a:solidFill>
                <a:latin typeface="Abel"/>
                <a:ea typeface="Abel"/>
                <a:cs typeface="Abel"/>
                <a:sym typeface="Abel"/>
                <a:hlinkClick r:id="rId6">
                  <a:extLst>
                    <a:ext uri="{A12FA001-AC4F-418D-AE19-62706E023703}">
                      <ahyp:hlinkClr val="tx"/>
                    </a:ext>
                  </a:extLst>
                </a:hlinkClick>
              </a:rPr>
              <a:t>USDA ERS - Go to the Atlas</a:t>
            </a:r>
            <a:endParaRPr sz="3500">
              <a:solidFill>
                <a:srgbClr val="134F5C"/>
              </a:solidFill>
              <a:latin typeface="Abel"/>
              <a:ea typeface="Abel"/>
              <a:cs typeface="Abel"/>
              <a:sym typeface="Abel"/>
            </a:endParaRPr>
          </a:p>
          <a:p>
            <a:pPr indent="0" lvl="0" marL="0" rtl="0" algn="l">
              <a:lnSpc>
                <a:spcPct val="115000"/>
              </a:lnSpc>
              <a:spcBef>
                <a:spcPts val="1200"/>
              </a:spcBef>
              <a:spcAft>
                <a:spcPts val="0"/>
              </a:spcAft>
              <a:buNone/>
            </a:pPr>
            <a:r>
              <a:rPr lang="en" sz="3500" u="sng">
                <a:solidFill>
                  <a:srgbClr val="134F5C"/>
                </a:solidFill>
                <a:latin typeface="Abel"/>
                <a:ea typeface="Abel"/>
                <a:cs typeface="Abel"/>
                <a:sym typeface="Abel"/>
                <a:hlinkClick r:id="rId7">
                  <a:extLst>
                    <a:ext uri="{A12FA001-AC4F-418D-AE19-62706E023703}">
                      <ahyp:hlinkClr val="tx"/>
                    </a:ext>
                  </a:extLst>
                </a:hlinkClick>
              </a:rPr>
              <a:t>History, Background, and Goals of the Supplemental Nutrition Assistance Program</a:t>
            </a:r>
            <a:r>
              <a:rPr lang="en" sz="3500">
                <a:solidFill>
                  <a:srgbClr val="134F5C"/>
                </a:solidFill>
                <a:latin typeface="Abel"/>
                <a:ea typeface="Abel"/>
                <a:cs typeface="Abel"/>
                <a:sym typeface="Abel"/>
              </a:rPr>
              <a:t>.</a:t>
            </a:r>
            <a:endParaRPr sz="3500">
              <a:solidFill>
                <a:srgbClr val="134F5C"/>
              </a:solidFill>
              <a:latin typeface="Abel"/>
              <a:ea typeface="Abel"/>
              <a:cs typeface="Abel"/>
              <a:sym typeface="Abel"/>
            </a:endParaRPr>
          </a:p>
          <a:p>
            <a:pPr indent="0" lvl="0" marL="0" rtl="0" algn="l">
              <a:lnSpc>
                <a:spcPct val="115000"/>
              </a:lnSpc>
              <a:spcBef>
                <a:spcPts val="1200"/>
              </a:spcBef>
              <a:spcAft>
                <a:spcPts val="0"/>
              </a:spcAft>
              <a:buNone/>
            </a:pPr>
            <a:r>
              <a:rPr lang="en" sz="3500" u="sng">
                <a:solidFill>
                  <a:srgbClr val="134F5C"/>
                </a:solidFill>
                <a:latin typeface="Abel"/>
                <a:ea typeface="Abel"/>
                <a:cs typeface="Abel"/>
                <a:sym typeface="Abel"/>
                <a:hlinkClick r:id="rId8">
                  <a:extLst>
                    <a:ext uri="{A12FA001-AC4F-418D-AE19-62706E023703}">
                      <ahyp:hlinkClr val="tx"/>
                    </a:ext>
                  </a:extLst>
                </a:hlinkClick>
              </a:rPr>
              <a:t>Special Supplemental Nutrition Program for Women, Infants, and Children (WIC)</a:t>
            </a:r>
            <a:endParaRPr sz="3500">
              <a:solidFill>
                <a:srgbClr val="134F5C"/>
              </a:solidFill>
              <a:latin typeface="Abel"/>
              <a:ea typeface="Abel"/>
              <a:cs typeface="Abel"/>
              <a:sym typeface="Abel"/>
            </a:endParaRPr>
          </a:p>
          <a:p>
            <a:pPr indent="0" lvl="0" marL="0" rtl="0" algn="l">
              <a:lnSpc>
                <a:spcPct val="115000"/>
              </a:lnSpc>
              <a:spcBef>
                <a:spcPts val="1200"/>
              </a:spcBef>
              <a:spcAft>
                <a:spcPts val="0"/>
              </a:spcAft>
              <a:buNone/>
            </a:pPr>
            <a:r>
              <a:rPr lang="en" sz="3500" u="sng">
                <a:solidFill>
                  <a:srgbClr val="134F5C"/>
                </a:solidFill>
                <a:latin typeface="Abel"/>
                <a:ea typeface="Abel"/>
                <a:cs typeface="Abel"/>
                <a:sym typeface="Abel"/>
                <a:hlinkClick r:id="rId9">
                  <a:extLst>
                    <a:ext uri="{A12FA001-AC4F-418D-AE19-62706E023703}">
                      <ahyp:hlinkClr val="tx"/>
                    </a:ext>
                  </a:extLst>
                </a:hlinkClick>
              </a:rPr>
              <a:t>HR2642 - 113th Congress (2013-2014): Agricultural Act of 2014</a:t>
            </a:r>
            <a:endParaRPr sz="3500">
              <a:solidFill>
                <a:srgbClr val="134F5C"/>
              </a:solidFill>
              <a:latin typeface="Abel"/>
              <a:ea typeface="Abel"/>
              <a:cs typeface="Abel"/>
              <a:sym typeface="Abel"/>
            </a:endParaRPr>
          </a:p>
          <a:p>
            <a:pPr indent="0" lvl="0" marL="0" rtl="0" algn="l">
              <a:lnSpc>
                <a:spcPct val="115000"/>
              </a:lnSpc>
              <a:spcBef>
                <a:spcPts val="1200"/>
              </a:spcBef>
              <a:spcAft>
                <a:spcPts val="0"/>
              </a:spcAft>
              <a:buNone/>
            </a:pPr>
            <a:r>
              <a:rPr lang="en" sz="3500" u="sng">
                <a:solidFill>
                  <a:srgbClr val="134F5C"/>
                </a:solidFill>
                <a:latin typeface="Abel"/>
                <a:ea typeface="Abel"/>
                <a:cs typeface="Abel"/>
                <a:sym typeface="Abel"/>
                <a:hlinkClick r:id="rId10">
                  <a:extLst>
                    <a:ext uri="{A12FA001-AC4F-418D-AE19-62706E023703}">
                      <ahyp:hlinkClr val="tx"/>
                    </a:ext>
                  </a:extLst>
                </a:hlinkClick>
              </a:rPr>
              <a:t>Stores Accepting SNAP Online | Food and Nutrition Service</a:t>
            </a:r>
            <a:endParaRPr sz="3500">
              <a:solidFill>
                <a:srgbClr val="134F5C"/>
              </a:solidFill>
              <a:latin typeface="Abel"/>
              <a:ea typeface="Abel"/>
              <a:cs typeface="Abel"/>
              <a:sym typeface="Abel"/>
            </a:endParaRPr>
          </a:p>
          <a:p>
            <a:pPr indent="0" lvl="0" marL="0" rtl="0" algn="l">
              <a:lnSpc>
                <a:spcPct val="115000"/>
              </a:lnSpc>
              <a:spcBef>
                <a:spcPts val="1200"/>
              </a:spcBef>
              <a:spcAft>
                <a:spcPts val="0"/>
              </a:spcAft>
              <a:buNone/>
            </a:pPr>
            <a:r>
              <a:rPr lang="en" sz="3500" u="sng">
                <a:solidFill>
                  <a:srgbClr val="134F5C"/>
                </a:solidFill>
                <a:latin typeface="Abel"/>
                <a:ea typeface="Abel"/>
                <a:cs typeface="Abel"/>
                <a:sym typeface="Abel"/>
                <a:hlinkClick r:id="rId11">
                  <a:extLst>
                    <a:ext uri="{A12FA001-AC4F-418D-AE19-62706E023703}">
                      <ahyp:hlinkClr val="tx"/>
                    </a:ext>
                  </a:extLst>
                </a:hlinkClick>
              </a:rPr>
              <a:t>What Can SNAP Buy? | Food and Nutrition Service</a:t>
            </a:r>
            <a:endParaRPr sz="3500">
              <a:solidFill>
                <a:srgbClr val="134F5C"/>
              </a:solidFill>
              <a:latin typeface="Abel"/>
              <a:ea typeface="Abel"/>
              <a:cs typeface="Abel"/>
              <a:sym typeface="Abel"/>
            </a:endParaRPr>
          </a:p>
          <a:p>
            <a:pPr indent="0" lvl="0" marL="0" rtl="0" algn="l">
              <a:lnSpc>
                <a:spcPct val="115000"/>
              </a:lnSpc>
              <a:spcBef>
                <a:spcPts val="1200"/>
              </a:spcBef>
              <a:spcAft>
                <a:spcPts val="0"/>
              </a:spcAft>
              <a:buNone/>
            </a:pPr>
            <a:r>
              <a:rPr lang="en" sz="3500" u="sng">
                <a:solidFill>
                  <a:srgbClr val="134F5C"/>
                </a:solidFill>
                <a:latin typeface="Abel"/>
                <a:ea typeface="Abel"/>
                <a:cs typeface="Abel"/>
                <a:sym typeface="Abel"/>
                <a:hlinkClick r:id="rId12">
                  <a:extLst>
                    <a:ext uri="{A12FA001-AC4F-418D-AE19-62706E023703}">
                      <ahyp:hlinkClr val="tx"/>
                    </a:ext>
                  </a:extLst>
                </a:hlinkClick>
              </a:rPr>
              <a:t>Online grocery delivery is about to kill food deserts</a:t>
            </a:r>
            <a:endParaRPr>
              <a:solidFill>
                <a:srgbClr val="134F5C"/>
              </a:solidFill>
            </a:endParaRPr>
          </a:p>
        </p:txBody>
      </p:sp>
      <p:sp>
        <p:nvSpPr>
          <p:cNvPr id="320" name="Google Shape;320;p45"/>
          <p:cNvSpPr txBox="1"/>
          <p:nvPr>
            <p:ph idx="1" type="body"/>
          </p:nvPr>
        </p:nvSpPr>
        <p:spPr>
          <a:xfrm>
            <a:off x="5010150" y="1152475"/>
            <a:ext cx="3765000" cy="3416400"/>
          </a:xfrm>
          <a:prstGeom prst="rect">
            <a:avLst/>
          </a:prstGeom>
          <a:solidFill>
            <a:srgbClr val="E7E7E7">
              <a:alpha val="77650"/>
            </a:srgbClr>
          </a:solidFill>
          <a:ln cap="flat" cmpd="sng" w="28575">
            <a:solidFill>
              <a:schemeClr val="dk1"/>
            </a:solidFill>
            <a:prstDash val="solid"/>
            <a:round/>
            <a:headEnd len="sm" w="sm" type="none"/>
            <a:tailEnd len="sm" w="sm" type="none"/>
          </a:ln>
        </p:spPr>
        <p:txBody>
          <a:bodyPr anchorCtr="0" anchor="t" bIns="91425" lIns="91425" spcFirstLastPara="1" rIns="91425" wrap="square" tIns="91425">
            <a:normAutofit fontScale="40000"/>
          </a:bodyPr>
          <a:lstStyle/>
          <a:p>
            <a:pPr indent="0" lvl="0" marL="0" rtl="0" algn="l">
              <a:spcBef>
                <a:spcPts val="1200"/>
              </a:spcBef>
              <a:spcAft>
                <a:spcPts val="0"/>
              </a:spcAft>
              <a:buNone/>
            </a:pPr>
            <a:r>
              <a:rPr lang="en" sz="2100" u="sng">
                <a:solidFill>
                  <a:srgbClr val="134F5C"/>
                </a:solidFill>
                <a:latin typeface="Abel"/>
                <a:ea typeface="Abel"/>
                <a:cs typeface="Abel"/>
                <a:sym typeface="Abel"/>
                <a:hlinkClick r:id="rId13">
                  <a:extLst>
                    <a:ext uri="{A12FA001-AC4F-418D-AE19-62706E023703}">
                      <ahyp:hlinkClr val="tx"/>
                    </a:ext>
                  </a:extLst>
                </a:hlinkClick>
              </a:rPr>
              <a:t>Stores Accepting SNAP Online | Food and Nutrition Service</a:t>
            </a:r>
            <a:endParaRPr sz="2100">
              <a:solidFill>
                <a:srgbClr val="134F5C"/>
              </a:solidFill>
              <a:latin typeface="Abel"/>
              <a:ea typeface="Abel"/>
              <a:cs typeface="Abel"/>
              <a:sym typeface="Abel"/>
            </a:endParaRPr>
          </a:p>
          <a:p>
            <a:pPr indent="0" lvl="0" marL="0" rtl="0" algn="l">
              <a:spcBef>
                <a:spcPts val="1200"/>
              </a:spcBef>
              <a:spcAft>
                <a:spcPts val="0"/>
              </a:spcAft>
              <a:buNone/>
            </a:pPr>
            <a:r>
              <a:rPr lang="en" sz="2100" u="sng">
                <a:solidFill>
                  <a:srgbClr val="134F5C"/>
                </a:solidFill>
                <a:latin typeface="Abel"/>
                <a:ea typeface="Abel"/>
                <a:cs typeface="Abel"/>
                <a:sym typeface="Abel"/>
                <a:hlinkClick r:id="rId14">
                  <a:extLst>
                    <a:ext uri="{A12FA001-AC4F-418D-AE19-62706E023703}">
                      <ahyp:hlinkClr val="tx"/>
                    </a:ext>
                  </a:extLst>
                </a:hlinkClick>
              </a:rPr>
              <a:t>PL 88-525 - Food and Nutrition Act of 2008</a:t>
            </a:r>
            <a:endParaRPr sz="2100">
              <a:solidFill>
                <a:srgbClr val="134F5C"/>
              </a:solidFill>
              <a:latin typeface="Abel"/>
              <a:ea typeface="Abel"/>
              <a:cs typeface="Abel"/>
              <a:sym typeface="Abel"/>
            </a:endParaRPr>
          </a:p>
          <a:p>
            <a:pPr indent="0" lvl="0" marL="0" rtl="0" algn="l">
              <a:spcBef>
                <a:spcPts val="1200"/>
              </a:spcBef>
              <a:spcAft>
                <a:spcPts val="0"/>
              </a:spcAft>
              <a:buNone/>
            </a:pPr>
            <a:r>
              <a:rPr lang="en" sz="2100" u="sng">
                <a:solidFill>
                  <a:srgbClr val="134F5C"/>
                </a:solidFill>
                <a:latin typeface="Abel"/>
                <a:ea typeface="Abel"/>
                <a:cs typeface="Abel"/>
                <a:sym typeface="Abel"/>
                <a:hlinkClick r:id="rId15">
                  <a:extLst>
                    <a:ext uri="{A12FA001-AC4F-418D-AE19-62706E023703}">
                      <ahyp:hlinkClr val="tx"/>
                    </a:ext>
                  </a:extLst>
                </a:hlinkClick>
              </a:rPr>
              <a:t>Restaurant Meals Program | Food and Nutrition Service</a:t>
            </a:r>
            <a:endParaRPr sz="2100">
              <a:solidFill>
                <a:srgbClr val="134F5C"/>
              </a:solidFill>
              <a:latin typeface="Abel"/>
              <a:ea typeface="Abel"/>
              <a:cs typeface="Abel"/>
              <a:sym typeface="Abel"/>
            </a:endParaRPr>
          </a:p>
          <a:p>
            <a:pPr indent="0" lvl="0" marL="0" rtl="0" algn="l">
              <a:spcBef>
                <a:spcPts val="1200"/>
              </a:spcBef>
              <a:spcAft>
                <a:spcPts val="0"/>
              </a:spcAft>
              <a:buNone/>
            </a:pPr>
            <a:r>
              <a:rPr lang="en" sz="2100" u="sng">
                <a:solidFill>
                  <a:srgbClr val="134F5C"/>
                </a:solidFill>
                <a:latin typeface="Abel"/>
                <a:ea typeface="Abel"/>
                <a:cs typeface="Abel"/>
                <a:sym typeface="Abel"/>
                <a:hlinkClick r:id="rId16">
                  <a:extLst>
                    <a:ext uri="{A12FA001-AC4F-418D-AE19-62706E023703}">
                      <ahyp:hlinkClr val="tx"/>
                    </a:ext>
                  </a:extLst>
                </a:hlinkClick>
              </a:rPr>
              <a:t>Healthy Food Financing Initiative - The State of Childhood Obesity</a:t>
            </a:r>
            <a:endParaRPr sz="2100">
              <a:solidFill>
                <a:srgbClr val="134F5C"/>
              </a:solidFill>
              <a:latin typeface="Abel"/>
              <a:ea typeface="Abel"/>
              <a:cs typeface="Abel"/>
              <a:sym typeface="Abel"/>
            </a:endParaRPr>
          </a:p>
          <a:p>
            <a:pPr indent="0" lvl="0" marL="0" rtl="0" algn="l">
              <a:spcBef>
                <a:spcPts val="1200"/>
              </a:spcBef>
              <a:spcAft>
                <a:spcPts val="0"/>
              </a:spcAft>
              <a:buNone/>
            </a:pPr>
            <a:r>
              <a:t/>
            </a:r>
            <a:endParaRPr sz="2100">
              <a:solidFill>
                <a:srgbClr val="134F5C"/>
              </a:solidFill>
              <a:latin typeface="Abel"/>
              <a:ea typeface="Abel"/>
              <a:cs typeface="Abel"/>
              <a:sym typeface="Abel"/>
            </a:endParaRPr>
          </a:p>
          <a:p>
            <a:pPr indent="0" lvl="0" marL="0" rtl="0" algn="l">
              <a:spcBef>
                <a:spcPts val="0"/>
              </a:spcBef>
              <a:spcAft>
                <a:spcPts val="0"/>
              </a:spcAft>
              <a:buNone/>
            </a:pPr>
            <a:r>
              <a:rPr lang="en" sz="2100" u="sng">
                <a:solidFill>
                  <a:srgbClr val="134F5C"/>
                </a:solidFill>
                <a:latin typeface="Abel"/>
                <a:ea typeface="Abel"/>
                <a:cs typeface="Abel"/>
                <a:sym typeface="Abel"/>
                <a:hlinkClick r:id="rId17">
                  <a:extLst>
                    <a:ext uri="{A12FA001-AC4F-418D-AE19-62706E023703}">
                      <ahyp:hlinkClr val="tx"/>
                    </a:ext>
                  </a:extLst>
                </a:hlinkClick>
              </a:rPr>
              <a:t>The changing landscape of food deserts - PMC</a:t>
            </a:r>
            <a:endParaRPr sz="2100">
              <a:solidFill>
                <a:srgbClr val="134F5C"/>
              </a:solidFill>
              <a:latin typeface="Abel"/>
              <a:ea typeface="Abel"/>
              <a:cs typeface="Abel"/>
              <a:sym typeface="Abel"/>
            </a:endParaRPr>
          </a:p>
          <a:p>
            <a:pPr indent="0" lvl="0" marL="0" rtl="0" algn="l">
              <a:spcBef>
                <a:spcPts val="1200"/>
              </a:spcBef>
              <a:spcAft>
                <a:spcPts val="0"/>
              </a:spcAft>
              <a:buNone/>
            </a:pPr>
            <a:r>
              <a:rPr lang="en" sz="2100" u="sng">
                <a:solidFill>
                  <a:srgbClr val="134F5C"/>
                </a:solidFill>
                <a:latin typeface="Abel"/>
                <a:ea typeface="Abel"/>
                <a:cs typeface="Abel"/>
                <a:sym typeface="Abel"/>
                <a:hlinkClick r:id="rId18">
                  <a:extLst>
                    <a:ext uri="{A12FA001-AC4F-418D-AE19-62706E023703}">
                      <ahyp:hlinkClr val="tx"/>
                    </a:ext>
                  </a:extLst>
                </a:hlinkClick>
              </a:rPr>
              <a:t>The prevalence of food insecurity in 2020 is unchanged from 2019</a:t>
            </a:r>
            <a:endParaRPr sz="2100">
              <a:solidFill>
                <a:srgbClr val="134F5C"/>
              </a:solidFill>
              <a:latin typeface="Abel"/>
              <a:ea typeface="Abel"/>
              <a:cs typeface="Abel"/>
              <a:sym typeface="Abel"/>
            </a:endParaRPr>
          </a:p>
          <a:p>
            <a:pPr indent="0" lvl="0" marL="0" rtl="0" algn="l">
              <a:spcBef>
                <a:spcPts val="1200"/>
              </a:spcBef>
              <a:spcAft>
                <a:spcPts val="0"/>
              </a:spcAft>
              <a:buNone/>
            </a:pPr>
            <a:r>
              <a:rPr lang="en" sz="2100" u="sng">
                <a:solidFill>
                  <a:srgbClr val="134F5C"/>
                </a:solidFill>
                <a:latin typeface="Abel"/>
                <a:ea typeface="Abel"/>
                <a:cs typeface="Abel"/>
                <a:sym typeface="Abel"/>
                <a:hlinkClick r:id="rId19">
                  <a:extLst>
                    <a:ext uri="{A12FA001-AC4F-418D-AE19-62706E023703}">
                      <ahyp:hlinkClr val="tx"/>
                    </a:ext>
                  </a:extLst>
                </a:hlinkClick>
              </a:rPr>
              <a:t>The Real Farm Subsidy Scandal? USDA's Legacy of Racial Discrimination. | Environmental Working Group</a:t>
            </a:r>
            <a:endParaRPr>
              <a:solidFill>
                <a:srgbClr val="134F5C"/>
              </a:solidFill>
            </a:endParaRPr>
          </a:p>
          <a:p>
            <a:pPr indent="0" lvl="0" marL="0" rtl="0" algn="l">
              <a:spcBef>
                <a:spcPts val="1200"/>
              </a:spcBef>
              <a:spcAft>
                <a:spcPts val="0"/>
              </a:spcAft>
              <a:buNone/>
            </a:pPr>
            <a:r>
              <a:rPr lang="en" u="sng">
                <a:solidFill>
                  <a:schemeClr val="hlink"/>
                </a:solidFill>
                <a:hlinkClick r:id="rId20"/>
              </a:rPr>
              <a:t>https://fns-prod.azureedge.us/sites/default/files/resource-files/SNAPsummary-5.pdf</a:t>
            </a:r>
            <a:endParaRPr>
              <a:solidFill>
                <a:srgbClr val="134F5C"/>
              </a:solidFill>
            </a:endParaRPr>
          </a:p>
          <a:p>
            <a:pPr indent="0" lvl="0" marL="0" rtl="0" algn="l">
              <a:spcBef>
                <a:spcPts val="1200"/>
              </a:spcBef>
              <a:spcAft>
                <a:spcPts val="0"/>
              </a:spcAft>
              <a:buNone/>
            </a:pPr>
            <a:r>
              <a:rPr lang="en" u="sng">
                <a:solidFill>
                  <a:schemeClr val="hlink"/>
                </a:solidFill>
                <a:hlinkClick r:id="rId21"/>
              </a:rPr>
              <a:t>https://www.census.gov/data-tools/demo/saipe/#/?map_geoSelector=aa_s&amp;s_state=11&amp;s_year=2020,2019&amp;map_yearSelector=2019</a:t>
            </a:r>
            <a:endParaRPr>
              <a:solidFill>
                <a:srgbClr val="134F5C"/>
              </a:solidFill>
            </a:endParaRPr>
          </a:p>
          <a:p>
            <a:pPr indent="0" lvl="0" marL="0" rtl="0" algn="l">
              <a:spcBef>
                <a:spcPts val="1200"/>
              </a:spcBef>
              <a:spcAft>
                <a:spcPts val="1200"/>
              </a:spcAft>
              <a:buNone/>
            </a:pPr>
            <a:r>
              <a:t/>
            </a:r>
            <a:endParaRPr>
              <a:solidFill>
                <a:srgbClr val="134F5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6"/>
          <p:cNvSpPr/>
          <p:nvPr/>
        </p:nvSpPr>
        <p:spPr>
          <a:xfrm>
            <a:off x="457200" y="857250"/>
            <a:ext cx="8229600" cy="3429000"/>
          </a:xfrm>
          <a:prstGeom prst="rect">
            <a:avLst/>
          </a:prstGeom>
          <a:solidFill>
            <a:srgbClr val="E7E7E7">
              <a:alpha val="77650"/>
            </a:srgbClr>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2200"/>
              </a:spcAft>
              <a:buClr>
                <a:srgbClr val="000000"/>
              </a:buClr>
              <a:buSzPts val="1100"/>
              <a:buFont typeface="Arial"/>
              <a:buNone/>
            </a:pPr>
            <a:r>
              <a:t/>
            </a:r>
            <a:endParaRPr b="1" sz="1700">
              <a:solidFill>
                <a:schemeClr val="dk1"/>
              </a:solidFill>
            </a:endParaRPr>
          </a:p>
        </p:txBody>
      </p:sp>
      <p:sp>
        <p:nvSpPr>
          <p:cNvPr id="326" name="Google Shape;326;p46"/>
          <p:cNvSpPr txBox="1"/>
          <p:nvPr>
            <p:ph type="title"/>
          </p:nvPr>
        </p:nvSpPr>
        <p:spPr>
          <a:xfrm>
            <a:off x="-95250" y="284550"/>
            <a:ext cx="93345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720">
                <a:latin typeface="Abel"/>
                <a:ea typeface="Abel"/>
                <a:cs typeface="Abel"/>
                <a:sym typeface="Abel"/>
              </a:rPr>
              <a:t>Data Sources</a:t>
            </a:r>
            <a:endParaRPr sz="2720">
              <a:latin typeface="Abel"/>
              <a:ea typeface="Abel"/>
              <a:cs typeface="Abel"/>
              <a:sym typeface="Abel"/>
            </a:endParaRPr>
          </a:p>
        </p:txBody>
      </p:sp>
      <p:sp>
        <p:nvSpPr>
          <p:cNvPr id="327" name="Google Shape;327;p46"/>
          <p:cNvSpPr txBox="1"/>
          <p:nvPr/>
        </p:nvSpPr>
        <p:spPr>
          <a:xfrm>
            <a:off x="560625" y="938750"/>
            <a:ext cx="8044500" cy="272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Food Access Research Atlas - USDA </a:t>
            </a:r>
            <a:r>
              <a:rPr lang="en" sz="1200">
                <a:solidFill>
                  <a:srgbClr val="0000FF"/>
                </a:solidFill>
                <a:uFill>
                  <a:noFill/>
                </a:uFill>
                <a:hlinkClick r:id="rId4">
                  <a:extLst>
                    <a:ext uri="{A12FA001-AC4F-418D-AE19-62706E023703}">
                      <ahyp:hlinkClr val="tx"/>
                    </a:ext>
                  </a:extLst>
                </a:hlinkClick>
              </a:rPr>
              <a:t>https://www.ers.usda.gov/data-products/food-access-research-atlas/download-the-data/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Social Vulnerability Index - CDC</a:t>
            </a:r>
            <a:r>
              <a:rPr lang="en" sz="1700">
                <a:solidFill>
                  <a:schemeClr val="dk1"/>
                </a:solidFill>
              </a:rPr>
              <a:t>                </a:t>
            </a:r>
            <a:r>
              <a:rPr lang="en" sz="1200">
                <a:solidFill>
                  <a:srgbClr val="0000FF"/>
                </a:solidFill>
                <a:uFill>
                  <a:noFill/>
                </a:uFill>
                <a:hlinkClick r:id="rId5">
                  <a:extLst>
                    <a:ext uri="{A12FA001-AC4F-418D-AE19-62706E023703}">
                      <ahyp:hlinkClr val="tx"/>
                    </a:ext>
                  </a:extLst>
                </a:hlinkClick>
              </a:rPr>
              <a:t>https://www.atsdr.cdc.gov/placeandhealth/svi/at-a-glance_svi.html</a:t>
            </a:r>
            <a:endParaRPr sz="1200">
              <a:solidFill>
                <a:srgbClr val="0000FF"/>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PLACES: Local Data for Better Health - CDC </a:t>
            </a:r>
            <a:r>
              <a:rPr lang="en" sz="1200">
                <a:solidFill>
                  <a:srgbClr val="0000FF"/>
                </a:solidFill>
                <a:uFill>
                  <a:noFill/>
                </a:uFill>
                <a:hlinkClick r:id="rId6">
                  <a:extLst>
                    <a:ext uri="{A12FA001-AC4F-418D-AE19-62706E023703}">
                      <ahyp:hlinkClr val="tx"/>
                    </a:ext>
                  </a:extLst>
                </a:hlinkClick>
              </a:rPr>
              <a:t>https://chronicdata.cdc.gov/500-Cities-Places/500-Cities-Census-Tract-level-Data-GIS-Friendly-Fo/k86t-wghb</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SNAP Online - USDA </a:t>
            </a:r>
            <a:r>
              <a:rPr lang="en" sz="1200">
                <a:solidFill>
                  <a:srgbClr val="0000FF"/>
                </a:solidFill>
                <a:uFill>
                  <a:noFill/>
                </a:uFill>
                <a:hlinkClick r:id="rId7">
                  <a:extLst>
                    <a:ext uri="{A12FA001-AC4F-418D-AE19-62706E023703}">
                      <ahyp:hlinkClr val="tx"/>
                    </a:ext>
                  </a:extLst>
                </a:hlinkClick>
              </a:rPr>
              <a:t>https://www.ers.usda.gov/amber-waves/2021/july/online-supplemental-nutrition-assistance-program-snap-purchasing-grew-substantially-in-2020/</a:t>
            </a:r>
            <a:endParaRPr/>
          </a:p>
        </p:txBody>
      </p:sp>
      <p:sp>
        <p:nvSpPr>
          <p:cNvPr id="328" name="Google Shape;328;p46"/>
          <p:cNvSpPr txBox="1"/>
          <p:nvPr/>
        </p:nvSpPr>
        <p:spPr>
          <a:xfrm>
            <a:off x="367600" y="938750"/>
            <a:ext cx="80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7"/>
          <p:cNvSpPr/>
          <p:nvPr/>
        </p:nvSpPr>
        <p:spPr>
          <a:xfrm>
            <a:off x="457200" y="857250"/>
            <a:ext cx="8229600" cy="3429000"/>
          </a:xfrm>
          <a:prstGeom prst="rect">
            <a:avLst/>
          </a:prstGeom>
          <a:solidFill>
            <a:srgbClr val="E7E7E7">
              <a:alpha val="77650"/>
            </a:srgbClr>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2200"/>
              </a:spcAft>
              <a:buClr>
                <a:srgbClr val="000000"/>
              </a:buClr>
              <a:buSzPts val="1100"/>
              <a:buFont typeface="Arial"/>
              <a:buNone/>
            </a:pPr>
            <a:r>
              <a:t/>
            </a:r>
            <a:endParaRPr b="1" sz="1700">
              <a:solidFill>
                <a:schemeClr val="dk1"/>
              </a:solidFill>
            </a:endParaRPr>
          </a:p>
        </p:txBody>
      </p:sp>
      <p:sp>
        <p:nvSpPr>
          <p:cNvPr id="334" name="Google Shape;334;p47"/>
          <p:cNvSpPr txBox="1"/>
          <p:nvPr>
            <p:ph type="title"/>
          </p:nvPr>
        </p:nvSpPr>
        <p:spPr>
          <a:xfrm>
            <a:off x="-95250" y="284550"/>
            <a:ext cx="93345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720">
                <a:latin typeface="Abel"/>
                <a:ea typeface="Abel"/>
                <a:cs typeface="Abel"/>
                <a:sym typeface="Abel"/>
              </a:rPr>
              <a:t>Definitions</a:t>
            </a:r>
            <a:endParaRPr sz="2720">
              <a:latin typeface="Abel"/>
              <a:ea typeface="Abel"/>
              <a:cs typeface="Abel"/>
              <a:sym typeface="Abel"/>
            </a:endParaRPr>
          </a:p>
        </p:txBody>
      </p:sp>
      <p:sp>
        <p:nvSpPr>
          <p:cNvPr id="335" name="Google Shape;335;p47"/>
          <p:cNvSpPr txBox="1"/>
          <p:nvPr/>
        </p:nvSpPr>
        <p:spPr>
          <a:xfrm>
            <a:off x="560625" y="938750"/>
            <a:ext cx="8044500" cy="306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lang="en">
                <a:solidFill>
                  <a:schemeClr val="dk1"/>
                </a:solidFill>
              </a:rPr>
              <a:t>Low-income neighborhoods</a:t>
            </a:r>
            <a:endParaRPr b="1">
              <a:solidFill>
                <a:schemeClr val="dk1"/>
              </a:solidFill>
            </a:endParaRPr>
          </a:p>
          <a:p>
            <a:pPr indent="0" lvl="0" marL="0" marR="0" rtl="0" algn="l">
              <a:lnSpc>
                <a:spcPct val="115000"/>
              </a:lnSpc>
              <a:spcBef>
                <a:spcPts val="1200"/>
              </a:spcBef>
              <a:spcAft>
                <a:spcPts val="0"/>
              </a:spcAft>
              <a:buClr>
                <a:schemeClr val="dk1"/>
              </a:buClr>
              <a:buSzPts val="1100"/>
              <a:buFont typeface="Arial"/>
              <a:buNone/>
            </a:pPr>
            <a:r>
              <a:rPr lang="en">
                <a:solidFill>
                  <a:schemeClr val="dk1"/>
                </a:solidFill>
              </a:rPr>
              <a:t>The criteria for identifying a census tract as low income are from the Department of Treasury’s New Markets Tax Credit (NMTC) program. This program defines a low-income census tract as any tract where:</a:t>
            </a:r>
            <a:endParaRPr>
              <a:solidFill>
                <a:schemeClr val="dk1"/>
              </a:solidFill>
            </a:endParaRPr>
          </a:p>
          <a:p>
            <a:pPr indent="-317500" lvl="0" marL="457200" marR="0" rtl="0" algn="l">
              <a:lnSpc>
                <a:spcPct val="115000"/>
              </a:lnSpc>
              <a:spcBef>
                <a:spcPts val="1200"/>
              </a:spcBef>
              <a:spcAft>
                <a:spcPts val="0"/>
              </a:spcAft>
              <a:buClr>
                <a:schemeClr val="dk1"/>
              </a:buClr>
              <a:buSzPts val="1400"/>
              <a:buChar char="●"/>
            </a:pPr>
            <a:r>
              <a:rPr lang="en">
                <a:solidFill>
                  <a:schemeClr val="dk1"/>
                </a:solidFill>
              </a:rPr>
              <a:t>The tract’s poverty rate is 20 percent or greater; or</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The tract’s median family income is less than or equal to 80 percent of the State-wide median family income; or</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a:solidFill>
                  <a:schemeClr val="dk1"/>
                </a:solidFill>
              </a:rPr>
              <a:t>The tract is in a metropolitan area and has a median family income less than or equal to 80 percent of the metropolitan area's median family income.</a:t>
            </a:r>
            <a:endParaRPr sz="1200">
              <a:solidFill>
                <a:schemeClr val="dk1"/>
              </a:solidFill>
              <a:highlight>
                <a:srgbClr val="FFFFFF"/>
              </a:highlight>
            </a:endParaRPr>
          </a:p>
          <a:p>
            <a:pPr indent="0" lvl="0" marL="0" rtl="0" algn="l">
              <a:lnSpc>
                <a:spcPct val="115000"/>
              </a:lnSpc>
              <a:spcBef>
                <a:spcPts val="1200"/>
              </a:spcBef>
              <a:spcAft>
                <a:spcPts val="1200"/>
              </a:spcAft>
              <a:buClr>
                <a:schemeClr val="dk1"/>
              </a:buClr>
              <a:buSzPts val="1100"/>
              <a:buFont typeface="Arial"/>
              <a:buNone/>
            </a:pPr>
            <a:r>
              <a:rPr lang="en" sz="1200">
                <a:solidFill>
                  <a:srgbClr val="0000FF"/>
                </a:solidFill>
                <a:uFill>
                  <a:noFill/>
                </a:uFill>
                <a:hlinkClick r:id="rId4">
                  <a:extLst>
                    <a:ext uri="{A12FA001-AC4F-418D-AE19-62706E023703}">
                      <ahyp:hlinkClr val="tx"/>
                    </a:ext>
                  </a:extLst>
                </a:hlinkClick>
              </a:rPr>
              <a:t>https://www.ers.usda.gov/data-products/food-access-research-atlas/documentation/</a:t>
            </a:r>
            <a:endParaRPr>
              <a:solidFill>
                <a:schemeClr val="dk1"/>
              </a:solidFill>
            </a:endParaRPr>
          </a:p>
        </p:txBody>
      </p:sp>
      <p:sp>
        <p:nvSpPr>
          <p:cNvPr id="336" name="Google Shape;336;p47"/>
          <p:cNvSpPr txBox="1"/>
          <p:nvPr/>
        </p:nvSpPr>
        <p:spPr>
          <a:xfrm>
            <a:off x="534550" y="932225"/>
            <a:ext cx="80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7"/>
          <p:cNvSpPr/>
          <p:nvPr/>
        </p:nvSpPr>
        <p:spPr>
          <a:xfrm>
            <a:off x="457200" y="857250"/>
            <a:ext cx="8229600" cy="3429000"/>
          </a:xfrm>
          <a:prstGeom prst="rect">
            <a:avLst/>
          </a:prstGeom>
          <a:solidFill>
            <a:srgbClr val="E7E7E7">
              <a:alpha val="77650"/>
            </a:srgbClr>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2200"/>
              </a:spcAft>
              <a:buNone/>
            </a:pPr>
            <a:r>
              <a:t/>
            </a:r>
            <a:endParaRPr b="1" sz="1700">
              <a:solidFill>
                <a:schemeClr val="dk1"/>
              </a:solidFill>
            </a:endParaRPr>
          </a:p>
        </p:txBody>
      </p:sp>
      <p:sp>
        <p:nvSpPr>
          <p:cNvPr id="126" name="Google Shape;126;p27"/>
          <p:cNvSpPr txBox="1"/>
          <p:nvPr/>
        </p:nvSpPr>
        <p:spPr>
          <a:xfrm>
            <a:off x="838050" y="1117650"/>
            <a:ext cx="7467900" cy="316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200">
                <a:solidFill>
                  <a:schemeClr val="dk1"/>
                </a:solidFill>
              </a:rPr>
              <a:t>Food Insecurity</a:t>
            </a:r>
            <a:r>
              <a:rPr i="1" lang="en" sz="2200">
                <a:solidFill>
                  <a:schemeClr val="dk1"/>
                </a:solidFill>
              </a:rPr>
              <a:t> </a:t>
            </a:r>
            <a:r>
              <a:rPr lang="en" sz="2200">
                <a:solidFill>
                  <a:schemeClr val="dk1"/>
                </a:solidFill>
              </a:rPr>
              <a:t>is a household-level economic and social condition of limited or uncertain access to adequate food.</a:t>
            </a:r>
            <a:endParaRPr sz="2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2200">
                <a:solidFill>
                  <a:schemeClr val="dk1"/>
                </a:solidFill>
              </a:rPr>
              <a:t>A </a:t>
            </a:r>
            <a:r>
              <a:rPr b="1" i="1" lang="en" sz="2200">
                <a:solidFill>
                  <a:schemeClr val="dk1"/>
                </a:solidFill>
              </a:rPr>
              <a:t>Food Desert </a:t>
            </a:r>
            <a:r>
              <a:rPr lang="en" sz="2200">
                <a:solidFill>
                  <a:schemeClr val="dk1"/>
                </a:solidFill>
              </a:rPr>
              <a:t>is a low-income census tract where a substantial number of residents do not have easy access to a supermarket or large grocery store.</a:t>
            </a:r>
            <a:endParaRPr sz="2200">
              <a:solidFill>
                <a:schemeClr val="dk1"/>
              </a:solidFill>
            </a:endParaRPr>
          </a:p>
          <a:p>
            <a:pPr indent="0" lvl="0" marL="0" rtl="0" algn="r">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r>
              <a:rPr lang="en" sz="1700">
                <a:solidFill>
                  <a:schemeClr val="dk1"/>
                </a:solidFill>
              </a:rPr>
              <a:t>Source: US Department of Agriculture</a:t>
            </a:r>
            <a:endParaRPr sz="1700">
              <a:solidFill>
                <a:schemeClr val="dk1"/>
              </a:solidFill>
            </a:endParaRPr>
          </a:p>
          <a:p>
            <a:pPr indent="0" lvl="0" marL="0" rtl="0" algn="l">
              <a:spcBef>
                <a:spcPts val="0"/>
              </a:spcBef>
              <a:spcAft>
                <a:spcPts val="0"/>
              </a:spcAft>
              <a:buNone/>
            </a:pPr>
            <a:r>
              <a:t/>
            </a:r>
            <a:endParaRPr/>
          </a:p>
        </p:txBody>
      </p:sp>
      <p:sp>
        <p:nvSpPr>
          <p:cNvPr id="127" name="Google Shape;127;p27"/>
          <p:cNvSpPr txBox="1"/>
          <p:nvPr>
            <p:ph type="title"/>
          </p:nvPr>
        </p:nvSpPr>
        <p:spPr>
          <a:xfrm>
            <a:off x="-95250" y="284550"/>
            <a:ext cx="93345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720">
                <a:latin typeface="Abel"/>
                <a:ea typeface="Abel"/>
                <a:cs typeface="Abel"/>
                <a:sym typeface="Abel"/>
              </a:rPr>
              <a:t> “Food Insecurity” and “Food Desert” Defined</a:t>
            </a:r>
            <a:endParaRPr sz="2720">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8"/>
          <p:cNvSpPr/>
          <p:nvPr/>
        </p:nvSpPr>
        <p:spPr>
          <a:xfrm>
            <a:off x="457200" y="857250"/>
            <a:ext cx="8229600" cy="3429000"/>
          </a:xfrm>
          <a:prstGeom prst="rect">
            <a:avLst/>
          </a:prstGeom>
          <a:solidFill>
            <a:srgbClr val="E7E7E7">
              <a:alpha val="77650"/>
            </a:srgbClr>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8"/>
          <p:cNvSpPr txBox="1"/>
          <p:nvPr>
            <p:ph type="title"/>
          </p:nvPr>
        </p:nvSpPr>
        <p:spPr>
          <a:xfrm>
            <a:off x="-95250" y="292625"/>
            <a:ext cx="93345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720">
                <a:latin typeface="Abel"/>
                <a:ea typeface="Abel"/>
                <a:cs typeface="Abel"/>
                <a:sym typeface="Abel"/>
              </a:rPr>
              <a:t> </a:t>
            </a:r>
            <a:r>
              <a:rPr lang="en" sz="2720">
                <a:latin typeface="Abel"/>
                <a:ea typeface="Abel"/>
                <a:cs typeface="Abel"/>
                <a:sym typeface="Abel"/>
              </a:rPr>
              <a:t>Food Deserts in the News: Buffalo</a:t>
            </a:r>
            <a:endParaRPr sz="2720">
              <a:latin typeface="Abel"/>
              <a:ea typeface="Abel"/>
              <a:cs typeface="Abel"/>
              <a:sym typeface="Abel"/>
            </a:endParaRPr>
          </a:p>
        </p:txBody>
      </p:sp>
      <p:sp>
        <p:nvSpPr>
          <p:cNvPr id="134" name="Google Shape;134;p28"/>
          <p:cNvSpPr txBox="1"/>
          <p:nvPr/>
        </p:nvSpPr>
        <p:spPr>
          <a:xfrm>
            <a:off x="848775" y="1171050"/>
            <a:ext cx="73152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100"/>
              <a:t>“</a:t>
            </a:r>
            <a:r>
              <a:rPr i="1" lang="en" sz="2100"/>
              <a:t>The beloved Tops is the </a:t>
            </a:r>
            <a:r>
              <a:rPr i="1" lang="en" sz="2100" u="sng"/>
              <a:t>only supermarket in a one-mile radius</a:t>
            </a:r>
            <a:r>
              <a:rPr i="1" lang="en" sz="2100"/>
              <a:t> within this largely Black neighborhood and one that took more than a decade to get.”</a:t>
            </a:r>
            <a:endParaRPr i="1" sz="2100"/>
          </a:p>
          <a:p>
            <a:pPr indent="0" lvl="0" marL="0" rtl="0" algn="l">
              <a:spcBef>
                <a:spcPts val="0"/>
              </a:spcBef>
              <a:spcAft>
                <a:spcPts val="0"/>
              </a:spcAft>
              <a:buNone/>
            </a:pPr>
            <a:r>
              <a:t/>
            </a:r>
            <a:endParaRPr i="1" sz="2100"/>
          </a:p>
          <a:p>
            <a:pPr indent="0" lvl="0" marL="0" rtl="0" algn="l">
              <a:spcBef>
                <a:spcPts val="0"/>
              </a:spcBef>
              <a:spcAft>
                <a:spcPts val="0"/>
              </a:spcAft>
              <a:buNone/>
            </a:pPr>
            <a:r>
              <a:rPr i="1" lang="en" sz="2100"/>
              <a:t>“The nearest grocery store is a Wegmans, which is about </a:t>
            </a:r>
            <a:r>
              <a:rPr i="1" lang="en" sz="2100" u="sng"/>
              <a:t>4 miles away</a:t>
            </a:r>
            <a:r>
              <a:rPr i="1" lang="en" sz="2100"/>
              <a:t>. </a:t>
            </a:r>
            <a:r>
              <a:rPr i="1" lang="en" sz="2100"/>
              <a:t>Although</a:t>
            </a:r>
            <a:r>
              <a:rPr i="1" lang="en" sz="2100"/>
              <a:t> it’s a 15-minute drive, public transportation could make the journey </a:t>
            </a:r>
            <a:r>
              <a:rPr i="1" lang="en" sz="2100" u="sng"/>
              <a:t>up to an hour long</a:t>
            </a:r>
            <a:r>
              <a:rPr i="1" lang="en" sz="2100"/>
              <a:t>.</a:t>
            </a:r>
            <a:r>
              <a:rPr i="1" lang="en" sz="2100"/>
              <a:t>"</a:t>
            </a:r>
            <a:endParaRPr i="1" sz="2100"/>
          </a:p>
          <a:p>
            <a:pPr indent="0" lvl="0" marL="0" rtl="0" algn="l">
              <a:spcBef>
                <a:spcPts val="0"/>
              </a:spcBef>
              <a:spcAft>
                <a:spcPts val="0"/>
              </a:spcAft>
              <a:buNone/>
            </a:pPr>
            <a:r>
              <a:t/>
            </a:r>
            <a:endParaRPr i="1" sz="2300"/>
          </a:p>
        </p:txBody>
      </p:sp>
      <p:sp>
        <p:nvSpPr>
          <p:cNvPr id="135" name="Google Shape;135;p28"/>
          <p:cNvSpPr txBox="1"/>
          <p:nvPr/>
        </p:nvSpPr>
        <p:spPr>
          <a:xfrm>
            <a:off x="916200" y="3807725"/>
            <a:ext cx="693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0000FF"/>
                </a:solidFill>
              </a:rPr>
              <a:t>Source: </a:t>
            </a:r>
            <a:r>
              <a:rPr b="1" lang="en" sz="1200" u="sng">
                <a:solidFill>
                  <a:schemeClr val="hlink"/>
                </a:solidFill>
                <a:hlinkClick r:id="rId4"/>
              </a:rPr>
              <a:t>CNN</a:t>
            </a:r>
            <a:endParaRPr b="1" sz="1200">
              <a:solidFill>
                <a:srgbClr val="0000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9"/>
          <p:cNvSpPr/>
          <p:nvPr/>
        </p:nvSpPr>
        <p:spPr>
          <a:xfrm>
            <a:off x="168425" y="155475"/>
            <a:ext cx="8823000" cy="4780800"/>
          </a:xfrm>
          <a:prstGeom prst="rect">
            <a:avLst/>
          </a:prstGeom>
          <a:solidFill>
            <a:srgbClr val="E7E7E7">
              <a:alpha val="91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9"/>
          <p:cNvSpPr txBox="1"/>
          <p:nvPr>
            <p:ph type="title"/>
          </p:nvPr>
        </p:nvSpPr>
        <p:spPr>
          <a:xfrm>
            <a:off x="0" y="14245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Abel"/>
                <a:ea typeface="Abel"/>
                <a:cs typeface="Abel"/>
                <a:sym typeface="Abel"/>
              </a:rPr>
              <a:t>Food Insecurity and Food Deserts in the US</a:t>
            </a:r>
            <a:endParaRPr b="1">
              <a:latin typeface="Abel"/>
              <a:ea typeface="Abel"/>
              <a:cs typeface="Abel"/>
              <a:sym typeface="Abel"/>
            </a:endParaRPr>
          </a:p>
        </p:txBody>
      </p:sp>
      <p:pic>
        <p:nvPicPr>
          <p:cNvPr id="142" name="Google Shape;142;p29"/>
          <p:cNvPicPr preferRelativeResize="0"/>
          <p:nvPr/>
        </p:nvPicPr>
        <p:blipFill rotWithShape="1">
          <a:blip r:embed="rId4">
            <a:alphaModFix/>
          </a:blip>
          <a:srcRect b="0" l="8178" r="2829" t="0"/>
          <a:stretch/>
        </p:blipFill>
        <p:spPr>
          <a:xfrm>
            <a:off x="1888951" y="962700"/>
            <a:ext cx="5366099" cy="2885299"/>
          </a:xfrm>
          <a:prstGeom prst="rect">
            <a:avLst/>
          </a:prstGeom>
          <a:noFill/>
          <a:ln cap="flat" cmpd="sng" w="28575">
            <a:solidFill>
              <a:schemeClr val="dk1"/>
            </a:solidFill>
            <a:prstDash val="solid"/>
            <a:round/>
            <a:headEnd len="sm" w="sm" type="none"/>
            <a:tailEnd len="sm" w="sm" type="none"/>
          </a:ln>
        </p:spPr>
      </p:pic>
      <p:sp>
        <p:nvSpPr>
          <p:cNvPr id="143" name="Google Shape;143;p29"/>
          <p:cNvSpPr/>
          <p:nvPr/>
        </p:nvSpPr>
        <p:spPr>
          <a:xfrm>
            <a:off x="211800" y="962700"/>
            <a:ext cx="1482600" cy="28854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9"/>
          <p:cNvSpPr/>
          <p:nvPr/>
        </p:nvSpPr>
        <p:spPr>
          <a:xfrm>
            <a:off x="7449600" y="962650"/>
            <a:ext cx="1482600" cy="28854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9"/>
          <p:cNvSpPr txBox="1"/>
          <p:nvPr/>
        </p:nvSpPr>
        <p:spPr>
          <a:xfrm>
            <a:off x="211800" y="4099675"/>
            <a:ext cx="8720400" cy="87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1"/>
                </a:solidFill>
              </a:rPr>
              <a:t>Nearly</a:t>
            </a:r>
            <a:r>
              <a:rPr lang="en" sz="1800">
                <a:solidFill>
                  <a:schemeClr val="dk1"/>
                </a:solidFill>
              </a:rPr>
              <a:t> </a:t>
            </a:r>
            <a:r>
              <a:rPr b="1" lang="en" sz="1800">
                <a:solidFill>
                  <a:schemeClr val="dk1"/>
                </a:solidFill>
              </a:rPr>
              <a:t>10%</a:t>
            </a:r>
            <a:r>
              <a:rPr lang="en" sz="1800">
                <a:solidFill>
                  <a:schemeClr val="dk1"/>
                </a:solidFill>
              </a:rPr>
              <a:t> of census tracts </a:t>
            </a:r>
            <a:r>
              <a:rPr lang="en" sz="1800">
                <a:solidFill>
                  <a:schemeClr val="dk1"/>
                </a:solidFill>
              </a:rPr>
              <a:t>(approximately </a:t>
            </a:r>
            <a:r>
              <a:rPr b="1" lang="en" sz="1800">
                <a:solidFill>
                  <a:schemeClr val="dk1"/>
                </a:solidFill>
              </a:rPr>
              <a:t>6,400 out of 70,000</a:t>
            </a:r>
            <a:r>
              <a:rPr lang="en" sz="1800">
                <a:solidFill>
                  <a:schemeClr val="dk1"/>
                </a:solidFill>
              </a:rPr>
              <a:t>) are food deserts.</a:t>
            </a:r>
            <a:endParaRPr sz="1800">
              <a:solidFill>
                <a:schemeClr val="dk1"/>
              </a:solidFill>
            </a:endParaRPr>
          </a:p>
          <a:p>
            <a:pPr indent="0" lvl="0" marL="0" rtl="0" algn="l">
              <a:lnSpc>
                <a:spcPct val="115000"/>
              </a:lnSpc>
              <a:spcBef>
                <a:spcPts val="1200"/>
              </a:spcBef>
              <a:spcAft>
                <a:spcPts val="1200"/>
              </a:spcAft>
              <a:buNone/>
            </a:pPr>
            <a:r>
              <a:t/>
            </a:r>
            <a:endParaRPr/>
          </a:p>
        </p:txBody>
      </p:sp>
      <p:sp>
        <p:nvSpPr>
          <p:cNvPr id="146" name="Google Shape;146;p29"/>
          <p:cNvSpPr txBox="1"/>
          <p:nvPr/>
        </p:nvSpPr>
        <p:spPr>
          <a:xfrm>
            <a:off x="211800" y="1379913"/>
            <a:ext cx="1482600" cy="2055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t>At least </a:t>
            </a:r>
            <a:r>
              <a:rPr b="1" lang="en" sz="1800"/>
              <a:t>13.5 million </a:t>
            </a:r>
            <a:r>
              <a:rPr lang="en" sz="1800"/>
              <a:t>people in the US are food insecure.</a:t>
            </a:r>
            <a:endParaRPr sz="1800"/>
          </a:p>
        </p:txBody>
      </p:sp>
      <p:sp>
        <p:nvSpPr>
          <p:cNvPr id="147" name="Google Shape;147;p29"/>
          <p:cNvSpPr txBox="1"/>
          <p:nvPr/>
        </p:nvSpPr>
        <p:spPr>
          <a:xfrm>
            <a:off x="7449600" y="1379900"/>
            <a:ext cx="1482600" cy="2055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t>Almost </a:t>
            </a:r>
            <a:endParaRPr sz="1800"/>
          </a:p>
          <a:p>
            <a:pPr indent="0" lvl="0" marL="0" rtl="0" algn="ctr">
              <a:lnSpc>
                <a:spcPct val="115000"/>
              </a:lnSpc>
              <a:spcBef>
                <a:spcPts val="0"/>
              </a:spcBef>
              <a:spcAft>
                <a:spcPts val="0"/>
              </a:spcAft>
              <a:buNone/>
            </a:pPr>
            <a:r>
              <a:rPr b="1" lang="en" sz="1800"/>
              <a:t>1 in 5</a:t>
            </a:r>
            <a:r>
              <a:rPr lang="en" sz="1800"/>
              <a:t> households with children are food insecure.</a:t>
            </a:r>
            <a:endParaRPr sz="1800"/>
          </a:p>
        </p:txBody>
      </p:sp>
      <p:sp>
        <p:nvSpPr>
          <p:cNvPr id="148" name="Google Shape;148;p29"/>
          <p:cNvSpPr txBox="1"/>
          <p:nvPr/>
        </p:nvSpPr>
        <p:spPr>
          <a:xfrm>
            <a:off x="6166650" y="3434900"/>
            <a:ext cx="108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USDA ERS - Go to the Atlas</a:t>
            </a:r>
            <a:endParaRPr sz="900"/>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30"/>
          <p:cNvSpPr/>
          <p:nvPr/>
        </p:nvSpPr>
        <p:spPr>
          <a:xfrm>
            <a:off x="457200" y="857250"/>
            <a:ext cx="8229600" cy="3429000"/>
          </a:xfrm>
          <a:prstGeom prst="rect">
            <a:avLst/>
          </a:prstGeom>
          <a:solidFill>
            <a:srgbClr val="E7E7E7">
              <a:alpha val="77650"/>
            </a:srgbClr>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0"/>
          <p:cNvSpPr txBox="1"/>
          <p:nvPr>
            <p:ph type="title"/>
          </p:nvPr>
        </p:nvSpPr>
        <p:spPr>
          <a:xfrm>
            <a:off x="-95250" y="292625"/>
            <a:ext cx="93345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720">
                <a:latin typeface="Abel"/>
                <a:ea typeface="Abel"/>
                <a:cs typeface="Abel"/>
                <a:sym typeface="Abel"/>
              </a:rPr>
              <a:t> Problem Statement</a:t>
            </a:r>
            <a:endParaRPr sz="2720">
              <a:latin typeface="Abel"/>
              <a:ea typeface="Abel"/>
              <a:cs typeface="Abel"/>
              <a:sym typeface="Abel"/>
            </a:endParaRPr>
          </a:p>
        </p:txBody>
      </p:sp>
      <p:sp>
        <p:nvSpPr>
          <p:cNvPr id="155" name="Google Shape;155;p30"/>
          <p:cNvSpPr txBox="1"/>
          <p:nvPr/>
        </p:nvSpPr>
        <p:spPr>
          <a:xfrm>
            <a:off x="914400" y="1811100"/>
            <a:ext cx="7315200" cy="15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800"/>
              <a:t>How did the Washington, DC food desert landscape change between 2010 - 2019 and what inferences can we draw?</a:t>
            </a:r>
            <a:endParaRPr i="1" sz="2800"/>
          </a:p>
          <a:p>
            <a:pPr indent="0" lvl="0" marL="0" rtl="0" algn="l">
              <a:spcBef>
                <a:spcPts val="0"/>
              </a:spcBef>
              <a:spcAft>
                <a:spcPts val="0"/>
              </a:spcAft>
              <a:buNone/>
            </a:pPr>
            <a:r>
              <a:t/>
            </a:r>
            <a:endParaRPr i="1" sz="2100"/>
          </a:p>
          <a:p>
            <a:pPr indent="0" lvl="0" marL="0" rtl="0" algn="l">
              <a:spcBef>
                <a:spcPts val="0"/>
              </a:spcBef>
              <a:spcAft>
                <a:spcPts val="0"/>
              </a:spcAft>
              <a:buNone/>
            </a:pPr>
            <a:r>
              <a:t/>
            </a:r>
            <a:endParaRPr i="1"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31"/>
          <p:cNvSpPr/>
          <p:nvPr/>
        </p:nvSpPr>
        <p:spPr>
          <a:xfrm>
            <a:off x="90700" y="142525"/>
            <a:ext cx="8939700" cy="4858800"/>
          </a:xfrm>
          <a:prstGeom prst="rect">
            <a:avLst/>
          </a:prstGeom>
          <a:solidFill>
            <a:srgbClr val="E7E7E7">
              <a:alpha val="77650"/>
            </a:srgbClr>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1"/>
          <p:cNvSpPr txBox="1"/>
          <p:nvPr>
            <p:ph type="title"/>
          </p:nvPr>
        </p:nvSpPr>
        <p:spPr>
          <a:xfrm>
            <a:off x="311700" y="321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latin typeface="Abel"/>
                <a:ea typeface="Abel"/>
                <a:cs typeface="Abel"/>
                <a:sym typeface="Abel"/>
              </a:rPr>
              <a:t>USDA Food Desert Main Categories</a:t>
            </a:r>
            <a:endParaRPr>
              <a:latin typeface="Abel"/>
              <a:ea typeface="Abel"/>
              <a:cs typeface="Abel"/>
              <a:sym typeface="Abel"/>
            </a:endParaRPr>
          </a:p>
        </p:txBody>
      </p:sp>
      <p:sp>
        <p:nvSpPr>
          <p:cNvPr id="162" name="Google Shape;162;p31"/>
          <p:cNvSpPr txBox="1"/>
          <p:nvPr>
            <p:ph idx="1" type="body"/>
          </p:nvPr>
        </p:nvSpPr>
        <p:spPr>
          <a:xfrm>
            <a:off x="311700" y="863550"/>
            <a:ext cx="8520600" cy="4002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sz="6200">
                <a:solidFill>
                  <a:srgbClr val="434343"/>
                </a:solidFill>
                <a:latin typeface="Lato"/>
                <a:ea typeface="Lato"/>
                <a:cs typeface="Lato"/>
                <a:sym typeface="Lato"/>
              </a:rPr>
              <a:t>Defining l</a:t>
            </a:r>
            <a:r>
              <a:rPr lang="en" sz="6200">
                <a:solidFill>
                  <a:srgbClr val="434343"/>
                </a:solidFill>
                <a:latin typeface="Lato"/>
                <a:ea typeface="Lato"/>
                <a:cs typeface="Lato"/>
                <a:sym typeface="Lato"/>
              </a:rPr>
              <a:t>ow-income low-access (LiLa) census tracts</a:t>
            </a:r>
            <a:endParaRPr sz="6200">
              <a:solidFill>
                <a:srgbClr val="434343"/>
              </a:solidFill>
              <a:latin typeface="Lato"/>
              <a:ea typeface="Lato"/>
              <a:cs typeface="Lato"/>
              <a:sym typeface="Lato"/>
            </a:endParaRPr>
          </a:p>
          <a:p>
            <a:pPr indent="0" lvl="0" marL="457200" rtl="0" algn="l">
              <a:spcBef>
                <a:spcPts val="1200"/>
              </a:spcBef>
              <a:spcAft>
                <a:spcPts val="0"/>
              </a:spcAft>
              <a:buNone/>
            </a:pPr>
            <a:r>
              <a:t/>
            </a:r>
            <a:endParaRPr>
              <a:solidFill>
                <a:srgbClr val="595959"/>
              </a:solidFill>
              <a:latin typeface="Lato"/>
              <a:ea typeface="Lato"/>
              <a:cs typeface="Lato"/>
              <a:sym typeface="Lato"/>
            </a:endParaRPr>
          </a:p>
          <a:p>
            <a:pPr indent="0" lvl="0" marL="0" rtl="0" algn="l">
              <a:spcBef>
                <a:spcPts val="1200"/>
              </a:spcBef>
              <a:spcAft>
                <a:spcPts val="1200"/>
              </a:spcAft>
              <a:buNone/>
            </a:pPr>
            <a:r>
              <a:t/>
            </a:r>
            <a:endParaRPr/>
          </a:p>
        </p:txBody>
      </p:sp>
      <p:cxnSp>
        <p:nvCxnSpPr>
          <p:cNvPr id="163" name="Google Shape;163;p31"/>
          <p:cNvCxnSpPr/>
          <p:nvPr/>
        </p:nvCxnSpPr>
        <p:spPr>
          <a:xfrm>
            <a:off x="-10275" y="800775"/>
            <a:ext cx="9198600" cy="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31"/>
          <p:cNvSpPr txBox="1"/>
          <p:nvPr/>
        </p:nvSpPr>
        <p:spPr>
          <a:xfrm>
            <a:off x="5178825" y="4385725"/>
            <a:ext cx="254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Poverty rate &gt; 20%</a:t>
            </a:r>
            <a:endParaRPr b="1"/>
          </a:p>
          <a:p>
            <a:pPr indent="0" lvl="0" marL="0" rtl="0" algn="l">
              <a:spcBef>
                <a:spcPts val="0"/>
              </a:spcBef>
              <a:spcAft>
                <a:spcPts val="0"/>
              </a:spcAft>
              <a:buNone/>
            </a:pPr>
            <a:r>
              <a:rPr b="1" lang="en"/>
              <a:t>&gt; 1 mile to supermarket</a:t>
            </a:r>
            <a:endParaRPr b="1"/>
          </a:p>
          <a:p>
            <a:pPr indent="0" lvl="0" marL="0" rtl="0" algn="l">
              <a:spcBef>
                <a:spcPts val="0"/>
              </a:spcBef>
              <a:spcAft>
                <a:spcPts val="0"/>
              </a:spcAft>
              <a:buNone/>
            </a:pPr>
            <a:r>
              <a:t/>
            </a:r>
            <a:endParaRPr/>
          </a:p>
        </p:txBody>
      </p:sp>
      <p:sp>
        <p:nvSpPr>
          <p:cNvPr id="165" name="Google Shape;165;p31"/>
          <p:cNvSpPr txBox="1"/>
          <p:nvPr/>
        </p:nvSpPr>
        <p:spPr>
          <a:xfrm>
            <a:off x="6860350" y="1441825"/>
            <a:ext cx="186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166" name="Google Shape;166;p31"/>
          <p:cNvPicPr preferRelativeResize="0"/>
          <p:nvPr/>
        </p:nvPicPr>
        <p:blipFill rotWithShape="1">
          <a:blip r:embed="rId4">
            <a:alphaModFix/>
          </a:blip>
          <a:srcRect b="4362" l="7485" r="3395" t="2613"/>
          <a:stretch/>
        </p:blipFill>
        <p:spPr>
          <a:xfrm>
            <a:off x="5140912" y="1326513"/>
            <a:ext cx="2621025" cy="2931025"/>
          </a:xfrm>
          <a:prstGeom prst="rect">
            <a:avLst/>
          </a:prstGeom>
          <a:noFill/>
          <a:ln>
            <a:noFill/>
          </a:ln>
        </p:spPr>
      </p:pic>
      <p:pic>
        <p:nvPicPr>
          <p:cNvPr id="167" name="Google Shape;167;p31"/>
          <p:cNvPicPr preferRelativeResize="0"/>
          <p:nvPr/>
        </p:nvPicPr>
        <p:blipFill rotWithShape="1">
          <a:blip r:embed="rId5">
            <a:alphaModFix/>
          </a:blip>
          <a:srcRect b="4034" l="7626" r="3689" t="1259"/>
          <a:stretch/>
        </p:blipFill>
        <p:spPr>
          <a:xfrm>
            <a:off x="1051250" y="1326525"/>
            <a:ext cx="2621049" cy="2931025"/>
          </a:xfrm>
          <a:prstGeom prst="rect">
            <a:avLst/>
          </a:prstGeom>
          <a:noFill/>
          <a:ln>
            <a:noFill/>
          </a:ln>
        </p:spPr>
      </p:pic>
      <p:sp>
        <p:nvSpPr>
          <p:cNvPr id="168" name="Google Shape;168;p31"/>
          <p:cNvSpPr txBox="1"/>
          <p:nvPr/>
        </p:nvSpPr>
        <p:spPr>
          <a:xfrm>
            <a:off x="998113" y="4385725"/>
            <a:ext cx="272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Poverty rate &gt; 20%</a:t>
            </a:r>
            <a:endParaRPr b="1"/>
          </a:p>
          <a:p>
            <a:pPr indent="0" lvl="0" marL="0" rtl="0" algn="l">
              <a:spcBef>
                <a:spcPts val="0"/>
              </a:spcBef>
              <a:spcAft>
                <a:spcPts val="0"/>
              </a:spcAft>
              <a:buNone/>
            </a:pPr>
            <a:r>
              <a:rPr b="1" lang="en"/>
              <a:t>&gt; 0.5 miles to supermarket</a:t>
            </a:r>
            <a:endParaRPr b="1"/>
          </a:p>
          <a:p>
            <a:pPr indent="0" lvl="0" marL="0" rtl="0" algn="l">
              <a:spcBef>
                <a:spcPts val="0"/>
              </a:spcBef>
              <a:spcAft>
                <a:spcPts val="0"/>
              </a:spcAft>
              <a:buNone/>
            </a:pPr>
            <a:r>
              <a:rPr b="1" lang="en"/>
              <a:t>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2"/>
          <p:cNvSpPr/>
          <p:nvPr/>
        </p:nvSpPr>
        <p:spPr>
          <a:xfrm>
            <a:off x="77725" y="741000"/>
            <a:ext cx="3945900" cy="2829000"/>
          </a:xfrm>
          <a:prstGeom prst="rect">
            <a:avLst/>
          </a:prstGeom>
          <a:solidFill>
            <a:srgbClr val="FFFFFF">
              <a:alpha val="67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2"/>
          <p:cNvSpPr/>
          <p:nvPr/>
        </p:nvSpPr>
        <p:spPr>
          <a:xfrm>
            <a:off x="-95250" y="3718350"/>
            <a:ext cx="9334500" cy="1321500"/>
          </a:xfrm>
          <a:prstGeom prst="rect">
            <a:avLst/>
          </a:prstGeom>
          <a:solidFill>
            <a:srgbClr val="1F1E1E">
              <a:alpha val="804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2"/>
          <p:cNvSpPr txBox="1"/>
          <p:nvPr>
            <p:ph type="title"/>
          </p:nvPr>
        </p:nvSpPr>
        <p:spPr>
          <a:xfrm>
            <a:off x="0" y="76925"/>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bel"/>
                <a:ea typeface="Abel"/>
                <a:cs typeface="Abel"/>
                <a:sym typeface="Abel"/>
              </a:rPr>
              <a:t>A Closer Look at D.C.</a:t>
            </a:r>
            <a:endParaRPr b="1">
              <a:solidFill>
                <a:schemeClr val="lt1"/>
              </a:solidFill>
              <a:latin typeface="Abel"/>
              <a:ea typeface="Abel"/>
              <a:cs typeface="Abel"/>
              <a:sym typeface="Abel"/>
            </a:endParaRPr>
          </a:p>
        </p:txBody>
      </p:sp>
      <p:cxnSp>
        <p:nvCxnSpPr>
          <p:cNvPr id="176" name="Google Shape;176;p32"/>
          <p:cNvCxnSpPr/>
          <p:nvPr/>
        </p:nvCxnSpPr>
        <p:spPr>
          <a:xfrm>
            <a:off x="-95250" y="3638550"/>
            <a:ext cx="9334500" cy="381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32"/>
          <p:cNvSpPr txBox="1"/>
          <p:nvPr/>
        </p:nvSpPr>
        <p:spPr>
          <a:xfrm>
            <a:off x="117650" y="740988"/>
            <a:ext cx="3815700" cy="200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100">
                <a:latin typeface="Abel"/>
                <a:ea typeface="Abel"/>
                <a:cs typeface="Abel"/>
                <a:sym typeface="Abel"/>
              </a:rPr>
              <a:t>Washington, D.C.</a:t>
            </a:r>
            <a:endParaRPr b="1" sz="2100">
              <a:latin typeface="Abel"/>
              <a:ea typeface="Abel"/>
              <a:cs typeface="Abel"/>
              <a:sym typeface="Abel"/>
            </a:endParaRPr>
          </a:p>
          <a:p>
            <a:pPr indent="-361950" lvl="0" marL="457200" rtl="0" algn="l">
              <a:spcBef>
                <a:spcPts val="1200"/>
              </a:spcBef>
              <a:spcAft>
                <a:spcPts val="0"/>
              </a:spcAft>
              <a:buSzPts val="2100"/>
              <a:buFont typeface="Abel"/>
              <a:buChar char="●"/>
            </a:pPr>
            <a:r>
              <a:rPr lang="en" sz="2100">
                <a:latin typeface="Abel"/>
                <a:ea typeface="Abel"/>
                <a:cs typeface="Abel"/>
                <a:sym typeface="Abel"/>
              </a:rPr>
              <a:t>Focus on </a:t>
            </a:r>
            <a:r>
              <a:rPr b="1" lang="en" sz="2100">
                <a:latin typeface="Abel"/>
                <a:ea typeface="Abel"/>
                <a:cs typeface="Abel"/>
                <a:sym typeface="Abel"/>
              </a:rPr>
              <a:t>1 mile</a:t>
            </a:r>
            <a:r>
              <a:rPr lang="en" sz="2100">
                <a:latin typeface="Abel"/>
                <a:ea typeface="Abel"/>
                <a:cs typeface="Abel"/>
                <a:sym typeface="Abel"/>
              </a:rPr>
              <a:t> urban</a:t>
            </a:r>
            <a:endParaRPr sz="2100">
              <a:latin typeface="Abel"/>
              <a:ea typeface="Abel"/>
              <a:cs typeface="Abel"/>
              <a:sym typeface="Abel"/>
            </a:endParaRPr>
          </a:p>
          <a:p>
            <a:pPr indent="-361950" lvl="0" marL="457200" rtl="0" algn="l">
              <a:spcBef>
                <a:spcPts val="0"/>
              </a:spcBef>
              <a:spcAft>
                <a:spcPts val="0"/>
              </a:spcAft>
              <a:buSzPts val="2100"/>
              <a:buFont typeface="Abel"/>
              <a:buChar char="●"/>
            </a:pPr>
            <a:r>
              <a:rPr lang="en" sz="2100">
                <a:latin typeface="Abel"/>
                <a:ea typeface="Abel"/>
                <a:cs typeface="Abel"/>
                <a:sym typeface="Abel"/>
              </a:rPr>
              <a:t>Food Desert Status Engineering</a:t>
            </a:r>
            <a:endParaRPr sz="2100">
              <a:latin typeface="Abel"/>
              <a:ea typeface="Abel"/>
              <a:cs typeface="Abel"/>
              <a:sym typeface="Abel"/>
            </a:endParaRPr>
          </a:p>
          <a:p>
            <a:pPr indent="-361950" lvl="0" marL="457200" rtl="0" algn="l">
              <a:spcBef>
                <a:spcPts val="0"/>
              </a:spcBef>
              <a:spcAft>
                <a:spcPts val="0"/>
              </a:spcAft>
              <a:buSzPts val="2100"/>
              <a:buFont typeface="Abel"/>
              <a:buChar char="●"/>
            </a:pPr>
            <a:r>
              <a:rPr lang="en" sz="2100">
                <a:latin typeface="Abel"/>
                <a:ea typeface="Abel"/>
                <a:cs typeface="Abel"/>
                <a:sym typeface="Abel"/>
              </a:rPr>
              <a:t>2010 and 2019 Comparison</a:t>
            </a:r>
            <a:endParaRPr sz="2100">
              <a:latin typeface="Abel"/>
              <a:ea typeface="Abel"/>
              <a:cs typeface="Abel"/>
              <a:sym typeface="Abel"/>
            </a:endParaRPr>
          </a:p>
        </p:txBody>
      </p:sp>
      <p:sp>
        <p:nvSpPr>
          <p:cNvPr id="178" name="Google Shape;178;p32"/>
          <p:cNvSpPr/>
          <p:nvPr/>
        </p:nvSpPr>
        <p:spPr>
          <a:xfrm>
            <a:off x="2552850" y="3924300"/>
            <a:ext cx="1962300" cy="876300"/>
          </a:xfrm>
          <a:prstGeom prst="rect">
            <a:avLst/>
          </a:prstGeom>
          <a:solidFill>
            <a:srgbClr val="FFFFFF">
              <a:alpha val="676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2"/>
          <p:cNvSpPr/>
          <p:nvPr/>
        </p:nvSpPr>
        <p:spPr>
          <a:xfrm>
            <a:off x="4572000" y="3924300"/>
            <a:ext cx="1962300" cy="876300"/>
          </a:xfrm>
          <a:prstGeom prst="rect">
            <a:avLst/>
          </a:prstGeom>
          <a:solidFill>
            <a:srgbClr val="FFFFFF">
              <a:alpha val="676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p:nvPr/>
        </p:nvSpPr>
        <p:spPr>
          <a:xfrm>
            <a:off x="6591150" y="3924300"/>
            <a:ext cx="1962300" cy="876300"/>
          </a:xfrm>
          <a:prstGeom prst="rect">
            <a:avLst/>
          </a:prstGeom>
          <a:solidFill>
            <a:srgbClr val="FFFFFF">
              <a:alpha val="676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2"/>
          <p:cNvSpPr/>
          <p:nvPr/>
        </p:nvSpPr>
        <p:spPr>
          <a:xfrm>
            <a:off x="533700" y="3924300"/>
            <a:ext cx="1962300" cy="876300"/>
          </a:xfrm>
          <a:prstGeom prst="rect">
            <a:avLst/>
          </a:prstGeom>
          <a:solidFill>
            <a:srgbClr val="FFFFFF">
              <a:alpha val="676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2"/>
          <p:cNvSpPr txBox="1"/>
          <p:nvPr/>
        </p:nvSpPr>
        <p:spPr>
          <a:xfrm>
            <a:off x="609600" y="3962400"/>
            <a:ext cx="14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Became a Food Desert</a:t>
            </a:r>
            <a:endParaRPr>
              <a:solidFill>
                <a:schemeClr val="lt1"/>
              </a:solidFill>
            </a:endParaRPr>
          </a:p>
        </p:txBody>
      </p:sp>
      <p:sp>
        <p:nvSpPr>
          <p:cNvPr id="183" name="Google Shape;183;p32"/>
          <p:cNvSpPr txBox="1"/>
          <p:nvPr/>
        </p:nvSpPr>
        <p:spPr>
          <a:xfrm>
            <a:off x="2590800" y="3962400"/>
            <a:ext cx="14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Became Food Accessible</a:t>
            </a:r>
            <a:endParaRPr/>
          </a:p>
        </p:txBody>
      </p:sp>
      <p:sp>
        <p:nvSpPr>
          <p:cNvPr id="184" name="Google Shape;184;p32"/>
          <p:cNvSpPr txBox="1"/>
          <p:nvPr/>
        </p:nvSpPr>
        <p:spPr>
          <a:xfrm>
            <a:off x="4657800" y="3962400"/>
            <a:ext cx="14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Remained a Food Desert</a:t>
            </a:r>
            <a:endParaRPr/>
          </a:p>
        </p:txBody>
      </p:sp>
      <p:sp>
        <p:nvSpPr>
          <p:cNvPr id="185" name="Google Shape;185;p32"/>
          <p:cNvSpPr txBox="1"/>
          <p:nvPr/>
        </p:nvSpPr>
        <p:spPr>
          <a:xfrm>
            <a:off x="6591150" y="3962400"/>
            <a:ext cx="180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Remained Food Accessible</a:t>
            </a:r>
            <a:endParaRPr/>
          </a:p>
        </p:txBody>
      </p:sp>
      <p:sp>
        <p:nvSpPr>
          <p:cNvPr id="186" name="Google Shape;186;p32"/>
          <p:cNvSpPr txBox="1"/>
          <p:nvPr/>
        </p:nvSpPr>
        <p:spPr>
          <a:xfrm>
            <a:off x="5717988" y="4246500"/>
            <a:ext cx="749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rPr>
              <a:t>6</a:t>
            </a:r>
            <a:endParaRPr sz="2400">
              <a:solidFill>
                <a:schemeClr val="lt1"/>
              </a:solidFill>
            </a:endParaRPr>
          </a:p>
        </p:txBody>
      </p:sp>
      <p:sp>
        <p:nvSpPr>
          <p:cNvPr id="187" name="Google Shape;187;p32"/>
          <p:cNvSpPr txBox="1"/>
          <p:nvPr/>
        </p:nvSpPr>
        <p:spPr>
          <a:xfrm>
            <a:off x="3732300" y="4228950"/>
            <a:ext cx="749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rPr>
              <a:t>3</a:t>
            </a:r>
            <a:endParaRPr sz="2400">
              <a:solidFill>
                <a:schemeClr val="lt1"/>
              </a:solidFill>
            </a:endParaRPr>
          </a:p>
        </p:txBody>
      </p:sp>
      <p:sp>
        <p:nvSpPr>
          <p:cNvPr id="188" name="Google Shape;188;p32"/>
          <p:cNvSpPr txBox="1"/>
          <p:nvPr/>
        </p:nvSpPr>
        <p:spPr>
          <a:xfrm>
            <a:off x="1933800" y="4247700"/>
            <a:ext cx="47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rPr>
              <a:t>6</a:t>
            </a:r>
            <a:endParaRPr sz="2400">
              <a:solidFill>
                <a:schemeClr val="lt1"/>
              </a:solidFill>
            </a:endParaRPr>
          </a:p>
        </p:txBody>
      </p:sp>
      <p:sp>
        <p:nvSpPr>
          <p:cNvPr id="189" name="Google Shape;189;p32"/>
          <p:cNvSpPr txBox="1"/>
          <p:nvPr/>
        </p:nvSpPr>
        <p:spPr>
          <a:xfrm>
            <a:off x="7624500" y="4247700"/>
            <a:ext cx="928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rPr>
              <a:t>164</a:t>
            </a:r>
            <a:endParaRPr sz="2400">
              <a:solidFill>
                <a:schemeClr val="lt1"/>
              </a:solidFill>
            </a:endParaRPr>
          </a:p>
        </p:txBody>
      </p:sp>
      <p:sp>
        <p:nvSpPr>
          <p:cNvPr id="190" name="Google Shape;190;p32"/>
          <p:cNvSpPr/>
          <p:nvPr/>
        </p:nvSpPr>
        <p:spPr>
          <a:xfrm>
            <a:off x="694050" y="4469800"/>
            <a:ext cx="928800" cy="254286"/>
          </a:xfrm>
          <a:prstGeom prst="flowChartTerminator">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2"/>
          <p:cNvSpPr/>
          <p:nvPr/>
        </p:nvSpPr>
        <p:spPr>
          <a:xfrm>
            <a:off x="6724800" y="4469800"/>
            <a:ext cx="928800" cy="254286"/>
          </a:xfrm>
          <a:prstGeom prst="flowChartTerminator">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2"/>
          <p:cNvSpPr/>
          <p:nvPr/>
        </p:nvSpPr>
        <p:spPr>
          <a:xfrm>
            <a:off x="4789200" y="4469800"/>
            <a:ext cx="928800" cy="254286"/>
          </a:xfrm>
          <a:prstGeom prst="flowChartTerminator">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p:nvPr/>
        </p:nvSpPr>
        <p:spPr>
          <a:xfrm>
            <a:off x="2709225" y="4469800"/>
            <a:ext cx="928800" cy="254286"/>
          </a:xfrm>
          <a:prstGeom prst="flowChartTerminator">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32"/>
          <p:cNvCxnSpPr/>
          <p:nvPr/>
        </p:nvCxnSpPr>
        <p:spPr>
          <a:xfrm>
            <a:off x="-77725" y="660750"/>
            <a:ext cx="4146000" cy="0"/>
          </a:xfrm>
          <a:prstGeom prst="straightConnector1">
            <a:avLst/>
          </a:prstGeom>
          <a:noFill/>
          <a:ln cap="flat" cmpd="sng" w="9525">
            <a:solidFill>
              <a:schemeClr val="dk2"/>
            </a:solidFill>
            <a:prstDash val="solid"/>
            <a:round/>
            <a:headEnd len="med" w="med" type="none"/>
            <a:tailEnd len="med" w="med" type="none"/>
          </a:ln>
        </p:spPr>
      </p:cxnSp>
      <p:pic>
        <p:nvPicPr>
          <p:cNvPr id="195" name="Google Shape;195;p32"/>
          <p:cNvPicPr preferRelativeResize="0"/>
          <p:nvPr/>
        </p:nvPicPr>
        <p:blipFill rotWithShape="1">
          <a:blip r:embed="rId4">
            <a:alphaModFix/>
          </a:blip>
          <a:srcRect b="3975" l="7834" r="3544" t="0"/>
          <a:stretch/>
        </p:blipFill>
        <p:spPr>
          <a:xfrm>
            <a:off x="5167807" y="76925"/>
            <a:ext cx="3529494" cy="357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3"/>
          <p:cNvSpPr/>
          <p:nvPr/>
        </p:nvSpPr>
        <p:spPr>
          <a:xfrm>
            <a:off x="168425" y="142525"/>
            <a:ext cx="8823000" cy="4858500"/>
          </a:xfrm>
          <a:prstGeom prst="rect">
            <a:avLst/>
          </a:prstGeom>
          <a:solidFill>
            <a:srgbClr val="E7E7E7">
              <a:alpha val="77650"/>
            </a:srgbClr>
          </a:solidFill>
          <a:ln cap="flat" cmpd="sng" w="9525">
            <a:solidFill>
              <a:srgbClr val="E7E7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txBox="1"/>
          <p:nvPr>
            <p:ph idx="1" type="body"/>
          </p:nvPr>
        </p:nvSpPr>
        <p:spPr>
          <a:xfrm>
            <a:off x="-53250" y="165800"/>
            <a:ext cx="9250500" cy="507900"/>
          </a:xfrm>
          <a:prstGeom prst="rect">
            <a:avLst/>
          </a:prstGeom>
          <a:solidFill>
            <a:srgbClr val="1F1E1E">
              <a:alpha val="80450"/>
            </a:srgbClr>
          </a:solidFill>
        </p:spPr>
        <p:txBody>
          <a:bodyPr anchorCtr="0" anchor="ctr" bIns="91425" lIns="91425" spcFirstLastPara="1" rIns="91425" wrap="square" tIns="91425">
            <a:noAutofit/>
          </a:bodyPr>
          <a:lstStyle/>
          <a:p>
            <a:pPr indent="0" lvl="0" marL="0" rtl="0" algn="ctr">
              <a:spcBef>
                <a:spcPts val="0"/>
              </a:spcBef>
              <a:spcAft>
                <a:spcPts val="1200"/>
              </a:spcAft>
              <a:buNone/>
            </a:pPr>
            <a:r>
              <a:rPr lang="en" sz="2700" u="sng">
                <a:solidFill>
                  <a:srgbClr val="F3F3F3"/>
                </a:solidFill>
                <a:latin typeface="Abel"/>
                <a:ea typeface="Abel"/>
                <a:cs typeface="Abel"/>
                <a:sym typeface="Abel"/>
              </a:rPr>
              <a:t>Compared to D.C. Averages</a:t>
            </a:r>
            <a:endParaRPr sz="2700" u="sng">
              <a:solidFill>
                <a:srgbClr val="F3F3F3"/>
              </a:solidFill>
              <a:latin typeface="Abel"/>
              <a:ea typeface="Abel"/>
              <a:cs typeface="Abel"/>
              <a:sym typeface="Abel"/>
            </a:endParaRPr>
          </a:p>
        </p:txBody>
      </p:sp>
      <p:sp>
        <p:nvSpPr>
          <p:cNvPr id="202" name="Google Shape;202;p33"/>
          <p:cNvSpPr txBox="1"/>
          <p:nvPr/>
        </p:nvSpPr>
        <p:spPr>
          <a:xfrm>
            <a:off x="311700" y="861950"/>
            <a:ext cx="2391000" cy="492600"/>
          </a:xfrm>
          <a:prstGeom prst="rect">
            <a:avLst/>
          </a:prstGeom>
          <a:solidFill>
            <a:srgbClr val="FFFFFF">
              <a:alpha val="530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Abel"/>
                <a:ea typeface="Abel"/>
                <a:cs typeface="Abel"/>
                <a:sym typeface="Abel"/>
              </a:rPr>
              <a:t>D.C. Overall</a:t>
            </a:r>
            <a:endParaRPr b="1" sz="2000">
              <a:latin typeface="Abel"/>
              <a:ea typeface="Abel"/>
              <a:cs typeface="Abel"/>
              <a:sym typeface="Abel"/>
            </a:endParaRPr>
          </a:p>
        </p:txBody>
      </p:sp>
      <p:sp>
        <p:nvSpPr>
          <p:cNvPr id="203" name="Google Shape;203;p33"/>
          <p:cNvSpPr txBox="1"/>
          <p:nvPr>
            <p:ph idx="1" type="body"/>
          </p:nvPr>
        </p:nvSpPr>
        <p:spPr>
          <a:xfrm>
            <a:off x="179400" y="1469350"/>
            <a:ext cx="2655600" cy="43398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sz="2300">
                <a:solidFill>
                  <a:srgbClr val="595959"/>
                </a:solidFill>
                <a:latin typeface="Abel"/>
                <a:ea typeface="Abel"/>
                <a:cs typeface="Abel"/>
                <a:sym typeface="Abel"/>
              </a:rPr>
              <a:t>Income Per Capita</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chemeClr val="lt1"/>
                </a:solidFill>
                <a:latin typeface="Abel"/>
                <a:ea typeface="Abel"/>
                <a:cs typeface="Abel"/>
                <a:sym typeface="Abel"/>
              </a:rPr>
              <a:t>$ 51,810</a:t>
            </a:r>
            <a:endParaRPr b="1" sz="2300">
              <a:solidFill>
                <a:schemeClr val="lt1"/>
              </a:solidFill>
              <a:latin typeface="Abel"/>
              <a:ea typeface="Abel"/>
              <a:cs typeface="Abel"/>
              <a:sym typeface="Abel"/>
            </a:endParaRPr>
          </a:p>
          <a:p>
            <a:pPr indent="0" lvl="0" marL="0" rtl="0" algn="ctr">
              <a:spcBef>
                <a:spcPts val="1200"/>
              </a:spcBef>
              <a:spcAft>
                <a:spcPts val="0"/>
              </a:spcAft>
              <a:buNone/>
            </a:pPr>
            <a:r>
              <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rgbClr val="595959"/>
                </a:solidFill>
                <a:latin typeface="Abel"/>
                <a:ea typeface="Abel"/>
                <a:cs typeface="Abel"/>
                <a:sym typeface="Abel"/>
              </a:rPr>
              <a:t>Poverty Rate</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chemeClr val="lt1"/>
                </a:solidFill>
                <a:latin typeface="Abel"/>
                <a:ea typeface="Abel"/>
                <a:cs typeface="Abel"/>
                <a:sym typeface="Abel"/>
              </a:rPr>
              <a:t>17.5%</a:t>
            </a:r>
            <a:endParaRPr b="1" sz="2300">
              <a:solidFill>
                <a:schemeClr val="lt1"/>
              </a:solidFill>
              <a:latin typeface="Abel"/>
              <a:ea typeface="Abel"/>
              <a:cs typeface="Abel"/>
              <a:sym typeface="Abel"/>
            </a:endParaRPr>
          </a:p>
          <a:p>
            <a:pPr indent="0" lvl="0" marL="0" rtl="0" algn="ctr">
              <a:spcBef>
                <a:spcPts val="1200"/>
              </a:spcBef>
              <a:spcAft>
                <a:spcPts val="0"/>
              </a:spcAft>
              <a:buNone/>
            </a:pPr>
            <a:r>
              <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chemeClr val="dk2"/>
                </a:solidFill>
                <a:latin typeface="Abel"/>
                <a:ea typeface="Abel"/>
                <a:cs typeface="Abel"/>
                <a:sym typeface="Abel"/>
              </a:rPr>
              <a:t>Unemployment Rate</a:t>
            </a:r>
            <a:endParaRPr b="1" sz="2300">
              <a:solidFill>
                <a:schemeClr val="dk2"/>
              </a:solidFill>
              <a:latin typeface="Abel"/>
              <a:ea typeface="Abel"/>
              <a:cs typeface="Abel"/>
              <a:sym typeface="Abel"/>
            </a:endParaRPr>
          </a:p>
          <a:p>
            <a:pPr indent="0" lvl="0" marL="0" rtl="0" algn="ctr">
              <a:spcBef>
                <a:spcPts val="1200"/>
              </a:spcBef>
              <a:spcAft>
                <a:spcPts val="0"/>
              </a:spcAft>
              <a:buNone/>
            </a:pPr>
            <a:r>
              <a:rPr b="1" lang="en" sz="2300">
                <a:solidFill>
                  <a:schemeClr val="lt1"/>
                </a:solidFill>
                <a:latin typeface="Abel"/>
                <a:ea typeface="Abel"/>
                <a:cs typeface="Abel"/>
                <a:sym typeface="Abel"/>
              </a:rPr>
              <a:t>8.9%</a:t>
            </a:r>
            <a:endParaRPr b="1" sz="2300">
              <a:solidFill>
                <a:schemeClr val="lt1"/>
              </a:solidFill>
              <a:latin typeface="Abel"/>
              <a:ea typeface="Abel"/>
              <a:cs typeface="Abel"/>
              <a:sym typeface="Abel"/>
            </a:endParaRPr>
          </a:p>
          <a:p>
            <a:pPr indent="0" lvl="0" marL="0" rtl="0" algn="ctr">
              <a:spcBef>
                <a:spcPts val="1200"/>
              </a:spcBef>
              <a:spcAft>
                <a:spcPts val="0"/>
              </a:spcAft>
              <a:buNone/>
            </a:pPr>
            <a:r>
              <a:t/>
            </a:r>
            <a:endParaRPr b="1" sz="2300">
              <a:solidFill>
                <a:srgbClr val="595959"/>
              </a:solidFill>
              <a:latin typeface="Abel"/>
              <a:ea typeface="Abel"/>
              <a:cs typeface="Abel"/>
              <a:sym typeface="Abel"/>
            </a:endParaRPr>
          </a:p>
          <a:p>
            <a:pPr indent="0" lvl="0" marL="0" rtl="0" algn="ctr">
              <a:spcBef>
                <a:spcPts val="1200"/>
              </a:spcBef>
              <a:spcAft>
                <a:spcPts val="1200"/>
              </a:spcAft>
              <a:buNone/>
            </a:pPr>
            <a:r>
              <a:t/>
            </a:r>
            <a:endParaRPr/>
          </a:p>
        </p:txBody>
      </p:sp>
      <p:cxnSp>
        <p:nvCxnSpPr>
          <p:cNvPr id="204" name="Google Shape;204;p33"/>
          <p:cNvCxnSpPr/>
          <p:nvPr/>
        </p:nvCxnSpPr>
        <p:spPr>
          <a:xfrm>
            <a:off x="-59700" y="-464100"/>
            <a:ext cx="9263400" cy="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33"/>
          <p:cNvSpPr txBox="1"/>
          <p:nvPr/>
        </p:nvSpPr>
        <p:spPr>
          <a:xfrm>
            <a:off x="3127875" y="861950"/>
            <a:ext cx="2772000" cy="492600"/>
          </a:xfrm>
          <a:prstGeom prst="rect">
            <a:avLst/>
          </a:prstGeom>
          <a:solidFill>
            <a:srgbClr val="FFFFFF">
              <a:alpha val="530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Abel"/>
                <a:ea typeface="Abel"/>
                <a:cs typeface="Abel"/>
                <a:sym typeface="Abel"/>
              </a:rPr>
              <a:t>Remained Food Deserts</a:t>
            </a:r>
            <a:endParaRPr b="1" sz="2000">
              <a:latin typeface="Abel"/>
              <a:ea typeface="Abel"/>
              <a:cs typeface="Abel"/>
              <a:sym typeface="Abel"/>
            </a:endParaRPr>
          </a:p>
        </p:txBody>
      </p:sp>
      <p:sp>
        <p:nvSpPr>
          <p:cNvPr id="206" name="Google Shape;206;p33"/>
          <p:cNvSpPr txBox="1"/>
          <p:nvPr/>
        </p:nvSpPr>
        <p:spPr>
          <a:xfrm>
            <a:off x="6376225" y="861938"/>
            <a:ext cx="2391000" cy="492600"/>
          </a:xfrm>
          <a:prstGeom prst="rect">
            <a:avLst/>
          </a:prstGeom>
          <a:solidFill>
            <a:srgbClr val="FFFFFF">
              <a:alpha val="530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Abel"/>
                <a:ea typeface="Abel"/>
                <a:cs typeface="Abel"/>
                <a:sym typeface="Abel"/>
              </a:rPr>
              <a:t>Became Food Deserts</a:t>
            </a:r>
            <a:endParaRPr b="1" sz="2000">
              <a:latin typeface="Abel"/>
              <a:ea typeface="Abel"/>
              <a:cs typeface="Abel"/>
              <a:sym typeface="Abel"/>
            </a:endParaRPr>
          </a:p>
        </p:txBody>
      </p:sp>
      <p:sp>
        <p:nvSpPr>
          <p:cNvPr id="207" name="Google Shape;207;p33"/>
          <p:cNvSpPr txBox="1"/>
          <p:nvPr>
            <p:ph idx="1" type="body"/>
          </p:nvPr>
        </p:nvSpPr>
        <p:spPr>
          <a:xfrm>
            <a:off x="3127875" y="1469350"/>
            <a:ext cx="2655600" cy="43398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sz="2300">
                <a:solidFill>
                  <a:srgbClr val="595959"/>
                </a:solidFill>
                <a:latin typeface="Abel"/>
                <a:ea typeface="Abel"/>
                <a:cs typeface="Abel"/>
                <a:sym typeface="Abel"/>
              </a:rPr>
              <a:t>Income Per Capita</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chemeClr val="lt1"/>
                </a:solidFill>
                <a:latin typeface="Abel"/>
                <a:ea typeface="Abel"/>
                <a:cs typeface="Abel"/>
                <a:sym typeface="Abel"/>
              </a:rPr>
              <a:t>$ 25,281</a:t>
            </a:r>
            <a:endParaRPr b="1" sz="2300">
              <a:solidFill>
                <a:schemeClr val="lt1"/>
              </a:solidFill>
              <a:latin typeface="Abel"/>
              <a:ea typeface="Abel"/>
              <a:cs typeface="Abel"/>
              <a:sym typeface="Abel"/>
            </a:endParaRPr>
          </a:p>
          <a:p>
            <a:pPr indent="0" lvl="0" marL="0" rtl="0" algn="ctr">
              <a:spcBef>
                <a:spcPts val="1200"/>
              </a:spcBef>
              <a:spcAft>
                <a:spcPts val="0"/>
              </a:spcAft>
              <a:buNone/>
            </a:pPr>
            <a:r>
              <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rgbClr val="595959"/>
                </a:solidFill>
                <a:latin typeface="Abel"/>
                <a:ea typeface="Abel"/>
                <a:cs typeface="Abel"/>
                <a:sym typeface="Abel"/>
              </a:rPr>
              <a:t>Poverty Rate</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chemeClr val="lt1"/>
                </a:solidFill>
                <a:latin typeface="Abel"/>
                <a:ea typeface="Abel"/>
                <a:cs typeface="Abel"/>
                <a:sym typeface="Abel"/>
              </a:rPr>
              <a:t>26.9%</a:t>
            </a:r>
            <a:endParaRPr b="1" sz="2300">
              <a:solidFill>
                <a:schemeClr val="lt1"/>
              </a:solidFill>
              <a:latin typeface="Abel"/>
              <a:ea typeface="Abel"/>
              <a:cs typeface="Abel"/>
              <a:sym typeface="Abel"/>
            </a:endParaRPr>
          </a:p>
          <a:p>
            <a:pPr indent="0" lvl="0" marL="0" rtl="0" algn="ctr">
              <a:spcBef>
                <a:spcPts val="1200"/>
              </a:spcBef>
              <a:spcAft>
                <a:spcPts val="0"/>
              </a:spcAft>
              <a:buNone/>
            </a:pPr>
            <a:r>
              <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chemeClr val="dk2"/>
                </a:solidFill>
                <a:latin typeface="Abel"/>
                <a:ea typeface="Abel"/>
                <a:cs typeface="Abel"/>
                <a:sym typeface="Abel"/>
              </a:rPr>
              <a:t>Unemployment Rate</a:t>
            </a:r>
            <a:endParaRPr b="1" sz="2300">
              <a:solidFill>
                <a:schemeClr val="dk2"/>
              </a:solidFill>
              <a:latin typeface="Abel"/>
              <a:ea typeface="Abel"/>
              <a:cs typeface="Abel"/>
              <a:sym typeface="Abel"/>
            </a:endParaRPr>
          </a:p>
          <a:p>
            <a:pPr indent="0" lvl="0" marL="0" rtl="0" algn="ctr">
              <a:spcBef>
                <a:spcPts val="1200"/>
              </a:spcBef>
              <a:spcAft>
                <a:spcPts val="0"/>
              </a:spcAft>
              <a:buNone/>
            </a:pPr>
            <a:r>
              <a:rPr b="1" lang="en" sz="2300">
                <a:solidFill>
                  <a:schemeClr val="lt1"/>
                </a:solidFill>
                <a:latin typeface="Abel"/>
                <a:ea typeface="Abel"/>
                <a:cs typeface="Abel"/>
                <a:sym typeface="Abel"/>
              </a:rPr>
              <a:t>17.2%</a:t>
            </a:r>
            <a:endParaRPr b="1" sz="2300">
              <a:solidFill>
                <a:schemeClr val="lt1"/>
              </a:solidFill>
              <a:latin typeface="Abel"/>
              <a:ea typeface="Abel"/>
              <a:cs typeface="Abel"/>
              <a:sym typeface="Abel"/>
            </a:endParaRPr>
          </a:p>
          <a:p>
            <a:pPr indent="0" lvl="0" marL="0" rtl="0" algn="ctr">
              <a:spcBef>
                <a:spcPts val="1200"/>
              </a:spcBef>
              <a:spcAft>
                <a:spcPts val="0"/>
              </a:spcAft>
              <a:buNone/>
            </a:pPr>
            <a:r>
              <a:t/>
            </a:r>
            <a:endParaRPr b="1" sz="2300">
              <a:solidFill>
                <a:srgbClr val="595959"/>
              </a:solidFill>
              <a:latin typeface="Abel"/>
              <a:ea typeface="Abel"/>
              <a:cs typeface="Abel"/>
              <a:sym typeface="Abel"/>
            </a:endParaRPr>
          </a:p>
          <a:p>
            <a:pPr indent="0" lvl="0" marL="0" rtl="0" algn="ctr">
              <a:spcBef>
                <a:spcPts val="1200"/>
              </a:spcBef>
              <a:spcAft>
                <a:spcPts val="1200"/>
              </a:spcAft>
              <a:buNone/>
            </a:pPr>
            <a:r>
              <a:t/>
            </a:r>
            <a:endParaRPr/>
          </a:p>
        </p:txBody>
      </p:sp>
      <p:sp>
        <p:nvSpPr>
          <p:cNvPr id="208" name="Google Shape;208;p33"/>
          <p:cNvSpPr txBox="1"/>
          <p:nvPr>
            <p:ph idx="1" type="body"/>
          </p:nvPr>
        </p:nvSpPr>
        <p:spPr>
          <a:xfrm>
            <a:off x="6243925" y="1469350"/>
            <a:ext cx="2655600" cy="43398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sz="2300">
                <a:solidFill>
                  <a:srgbClr val="595959"/>
                </a:solidFill>
                <a:latin typeface="Abel"/>
                <a:ea typeface="Abel"/>
                <a:cs typeface="Abel"/>
                <a:sym typeface="Abel"/>
              </a:rPr>
              <a:t>Income Per Capita</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chemeClr val="lt1"/>
                </a:solidFill>
                <a:latin typeface="Abel"/>
                <a:ea typeface="Abel"/>
                <a:cs typeface="Abel"/>
                <a:sym typeface="Abel"/>
              </a:rPr>
              <a:t>$ 22,482</a:t>
            </a:r>
            <a:endParaRPr b="1" sz="2300">
              <a:solidFill>
                <a:schemeClr val="lt1"/>
              </a:solidFill>
              <a:latin typeface="Abel"/>
              <a:ea typeface="Abel"/>
              <a:cs typeface="Abel"/>
              <a:sym typeface="Abel"/>
            </a:endParaRPr>
          </a:p>
          <a:p>
            <a:pPr indent="0" lvl="0" marL="0" rtl="0" algn="ctr">
              <a:spcBef>
                <a:spcPts val="1200"/>
              </a:spcBef>
              <a:spcAft>
                <a:spcPts val="0"/>
              </a:spcAft>
              <a:buNone/>
            </a:pPr>
            <a:r>
              <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rgbClr val="595959"/>
                </a:solidFill>
                <a:latin typeface="Abel"/>
                <a:ea typeface="Abel"/>
                <a:cs typeface="Abel"/>
                <a:sym typeface="Abel"/>
              </a:rPr>
              <a:t>Poverty Rate</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chemeClr val="lt1"/>
                </a:solidFill>
                <a:latin typeface="Abel"/>
                <a:ea typeface="Abel"/>
                <a:cs typeface="Abel"/>
                <a:sym typeface="Abel"/>
              </a:rPr>
              <a:t>29.9%</a:t>
            </a:r>
            <a:endParaRPr b="1" sz="2300">
              <a:solidFill>
                <a:schemeClr val="lt1"/>
              </a:solidFill>
              <a:latin typeface="Abel"/>
              <a:ea typeface="Abel"/>
              <a:cs typeface="Abel"/>
              <a:sym typeface="Abel"/>
            </a:endParaRPr>
          </a:p>
          <a:p>
            <a:pPr indent="0" lvl="0" marL="0" rtl="0" algn="ctr">
              <a:spcBef>
                <a:spcPts val="1200"/>
              </a:spcBef>
              <a:spcAft>
                <a:spcPts val="0"/>
              </a:spcAft>
              <a:buNone/>
            </a:pPr>
            <a:r>
              <a:t/>
            </a:r>
            <a:endParaRPr b="1" sz="2300">
              <a:solidFill>
                <a:srgbClr val="595959"/>
              </a:solidFill>
              <a:latin typeface="Abel"/>
              <a:ea typeface="Abel"/>
              <a:cs typeface="Abel"/>
              <a:sym typeface="Abel"/>
            </a:endParaRPr>
          </a:p>
          <a:p>
            <a:pPr indent="0" lvl="0" marL="0" rtl="0" algn="ctr">
              <a:spcBef>
                <a:spcPts val="1200"/>
              </a:spcBef>
              <a:spcAft>
                <a:spcPts val="0"/>
              </a:spcAft>
              <a:buNone/>
            </a:pPr>
            <a:r>
              <a:rPr b="1" lang="en" sz="2300">
                <a:solidFill>
                  <a:schemeClr val="dk2"/>
                </a:solidFill>
                <a:latin typeface="Abel"/>
                <a:ea typeface="Abel"/>
                <a:cs typeface="Abel"/>
                <a:sym typeface="Abel"/>
              </a:rPr>
              <a:t>Unemployment Rate</a:t>
            </a:r>
            <a:endParaRPr b="1" sz="2300">
              <a:solidFill>
                <a:schemeClr val="dk2"/>
              </a:solidFill>
              <a:latin typeface="Abel"/>
              <a:ea typeface="Abel"/>
              <a:cs typeface="Abel"/>
              <a:sym typeface="Abel"/>
            </a:endParaRPr>
          </a:p>
          <a:p>
            <a:pPr indent="0" lvl="0" marL="0" rtl="0" algn="ctr">
              <a:spcBef>
                <a:spcPts val="1200"/>
              </a:spcBef>
              <a:spcAft>
                <a:spcPts val="0"/>
              </a:spcAft>
              <a:buNone/>
            </a:pPr>
            <a:r>
              <a:rPr b="1" lang="en" sz="2300">
                <a:solidFill>
                  <a:schemeClr val="lt1"/>
                </a:solidFill>
                <a:latin typeface="Abel"/>
                <a:ea typeface="Abel"/>
                <a:cs typeface="Abel"/>
                <a:sym typeface="Abel"/>
              </a:rPr>
              <a:t>15.2%</a:t>
            </a:r>
            <a:endParaRPr b="1" sz="2300">
              <a:solidFill>
                <a:schemeClr val="lt1"/>
              </a:solidFill>
              <a:latin typeface="Abel"/>
              <a:ea typeface="Abel"/>
              <a:cs typeface="Abel"/>
              <a:sym typeface="Abel"/>
            </a:endParaRPr>
          </a:p>
          <a:p>
            <a:pPr indent="0" lvl="0" marL="0" rtl="0" algn="ctr">
              <a:spcBef>
                <a:spcPts val="1200"/>
              </a:spcBef>
              <a:spcAft>
                <a:spcPts val="0"/>
              </a:spcAft>
              <a:buNone/>
            </a:pPr>
            <a:r>
              <a:t/>
            </a:r>
            <a:endParaRPr b="1" sz="2300">
              <a:solidFill>
                <a:srgbClr val="595959"/>
              </a:solidFill>
              <a:latin typeface="Abel"/>
              <a:ea typeface="Abel"/>
              <a:cs typeface="Abel"/>
              <a:sym typeface="Abel"/>
            </a:endParaRPr>
          </a:p>
          <a:p>
            <a:pPr indent="0" lvl="0" marL="0" rtl="0" algn="ctr">
              <a:spcBef>
                <a:spcPts val="1200"/>
              </a:spcBef>
              <a:spcAft>
                <a:spcPts val="1200"/>
              </a:spcAft>
              <a:buNone/>
            </a:pPr>
            <a:r>
              <a:t/>
            </a:r>
            <a:endParaRPr/>
          </a:p>
        </p:txBody>
      </p:sp>
      <p:cxnSp>
        <p:nvCxnSpPr>
          <p:cNvPr id="209" name="Google Shape;209;p33"/>
          <p:cNvCxnSpPr/>
          <p:nvPr/>
        </p:nvCxnSpPr>
        <p:spPr>
          <a:xfrm>
            <a:off x="165025" y="2571750"/>
            <a:ext cx="8829300" cy="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33"/>
          <p:cNvCxnSpPr/>
          <p:nvPr/>
        </p:nvCxnSpPr>
        <p:spPr>
          <a:xfrm>
            <a:off x="168425" y="3770875"/>
            <a:ext cx="8829000" cy="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33"/>
          <p:cNvCxnSpPr/>
          <p:nvPr/>
        </p:nvCxnSpPr>
        <p:spPr>
          <a:xfrm>
            <a:off x="168100" y="1467025"/>
            <a:ext cx="8832300" cy="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33"/>
          <p:cNvCxnSpPr/>
          <p:nvPr/>
        </p:nvCxnSpPr>
        <p:spPr>
          <a:xfrm>
            <a:off x="2909450" y="1466950"/>
            <a:ext cx="0" cy="354510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33"/>
          <p:cNvCxnSpPr/>
          <p:nvPr/>
        </p:nvCxnSpPr>
        <p:spPr>
          <a:xfrm>
            <a:off x="6191350" y="1466950"/>
            <a:ext cx="0" cy="3545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